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88"/>
  </p:notesMasterIdLst>
  <p:sldIdLst>
    <p:sldId id="1170" r:id="rId6"/>
    <p:sldId id="1184" r:id="rId7"/>
    <p:sldId id="1188" r:id="rId8"/>
    <p:sldId id="1189" r:id="rId9"/>
    <p:sldId id="1190" r:id="rId10"/>
    <p:sldId id="1191" r:id="rId11"/>
    <p:sldId id="1193" r:id="rId12"/>
    <p:sldId id="1194" r:id="rId13"/>
    <p:sldId id="1195" r:id="rId14"/>
    <p:sldId id="1261" r:id="rId15"/>
    <p:sldId id="1262" r:id="rId16"/>
    <p:sldId id="1263" r:id="rId17"/>
    <p:sldId id="1264" r:id="rId18"/>
    <p:sldId id="1196" r:id="rId19"/>
    <p:sldId id="1197" r:id="rId20"/>
    <p:sldId id="1198" r:id="rId21"/>
    <p:sldId id="1199" r:id="rId22"/>
    <p:sldId id="1200" r:id="rId23"/>
    <p:sldId id="1201" r:id="rId24"/>
    <p:sldId id="1202" r:id="rId25"/>
    <p:sldId id="1203" r:id="rId26"/>
    <p:sldId id="1204" r:id="rId27"/>
    <p:sldId id="1205" r:id="rId28"/>
    <p:sldId id="1206" r:id="rId29"/>
    <p:sldId id="1207" r:id="rId30"/>
    <p:sldId id="1208" r:id="rId31"/>
    <p:sldId id="1209" r:id="rId32"/>
    <p:sldId id="1210" r:id="rId33"/>
    <p:sldId id="1223" r:id="rId34"/>
    <p:sldId id="1231" r:id="rId35"/>
    <p:sldId id="1224" r:id="rId36"/>
    <p:sldId id="1235" r:id="rId37"/>
    <p:sldId id="1211" r:id="rId38"/>
    <p:sldId id="1212" r:id="rId39"/>
    <p:sldId id="1213" r:id="rId40"/>
    <p:sldId id="1214" r:id="rId41"/>
    <p:sldId id="1215" r:id="rId42"/>
    <p:sldId id="1216" r:id="rId43"/>
    <p:sldId id="1217" r:id="rId44"/>
    <p:sldId id="1218" r:id="rId45"/>
    <p:sldId id="1219" r:id="rId46"/>
    <p:sldId id="1220" r:id="rId47"/>
    <p:sldId id="1221" r:id="rId48"/>
    <p:sldId id="1222" r:id="rId49"/>
    <p:sldId id="1225" r:id="rId50"/>
    <p:sldId id="1226" r:id="rId51"/>
    <p:sldId id="1227" r:id="rId52"/>
    <p:sldId id="1228" r:id="rId53"/>
    <p:sldId id="1229" r:id="rId54"/>
    <p:sldId id="1230" r:id="rId55"/>
    <p:sldId id="1232" r:id="rId56"/>
    <p:sldId id="1233" r:id="rId57"/>
    <p:sldId id="1234" r:id="rId58"/>
    <p:sldId id="1236" r:id="rId59"/>
    <p:sldId id="1237" r:id="rId60"/>
    <p:sldId id="1238" r:id="rId61"/>
    <p:sldId id="1239" r:id="rId62"/>
    <p:sldId id="1240" r:id="rId63"/>
    <p:sldId id="1241" r:id="rId64"/>
    <p:sldId id="1242" r:id="rId65"/>
    <p:sldId id="1243" r:id="rId66"/>
    <p:sldId id="1244" r:id="rId67"/>
    <p:sldId id="1245" r:id="rId68"/>
    <p:sldId id="1246" r:id="rId69"/>
    <p:sldId id="1247" r:id="rId70"/>
    <p:sldId id="1248" r:id="rId71"/>
    <p:sldId id="1249" r:id="rId72"/>
    <p:sldId id="1250" r:id="rId73"/>
    <p:sldId id="1251" r:id="rId74"/>
    <p:sldId id="1252" r:id="rId75"/>
    <p:sldId id="1253" r:id="rId76"/>
    <p:sldId id="1254" r:id="rId77"/>
    <p:sldId id="1265" r:id="rId78"/>
    <p:sldId id="1266" r:id="rId79"/>
    <p:sldId id="1256" r:id="rId80"/>
    <p:sldId id="1257" r:id="rId81"/>
    <p:sldId id="1258" r:id="rId82"/>
    <p:sldId id="1259" r:id="rId83"/>
    <p:sldId id="1260" r:id="rId84"/>
    <p:sldId id="1267" r:id="rId85"/>
    <p:sldId id="1527" r:id="rId86"/>
    <p:sldId id="1268"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0CB761-D8F9-6E77-813D-41AF67095370}" v="2" dt="2024-06-14T17:43:32.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010" autoAdjust="0"/>
  </p:normalViewPr>
  <p:slideViewPr>
    <p:cSldViewPr snapToGrid="0">
      <p:cViewPr varScale="1">
        <p:scale>
          <a:sx n="107" d="100"/>
          <a:sy n="107" d="100"/>
        </p:scale>
        <p:origin x="63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FA3327-73FB-4F1B-9987-44DE0167654C}" type="datetimeFigureOut">
              <a:rPr lang="en-US" smtClean="0"/>
              <a:t>6/16/2024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0AAA1-E985-43AD-B10E-2900B32025DF}" type="slidenum">
              <a:rPr lang="en-US" smtClean="0"/>
              <a:t>‹#›</a:t>
            </a:fld>
            <a:endParaRPr lang="en-US"/>
          </a:p>
        </p:txBody>
      </p:sp>
    </p:spTree>
    <p:extLst>
      <p:ext uri="{BB962C8B-B14F-4D97-AF65-F5344CB8AC3E}">
        <p14:creationId xmlns:p14="http://schemas.microsoft.com/office/powerpoint/2010/main" val="60774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eeksforgeeks.org/dynamic-host-configuration-protocol-dhc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iana.org/domains/" TargetMode="External"/><Relationship Id="rId7" Type="http://schemas.openxmlformats.org/officeDocument/2006/relationships/hyperlink" Target="http://www.icann.or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pti.icann.org/" TargetMode="External"/><Relationship Id="rId5" Type="http://schemas.openxmlformats.org/officeDocument/2006/relationships/hyperlink" Target="http://www.iana.org/protocols/" TargetMode="External"/><Relationship Id="rId4" Type="http://schemas.openxmlformats.org/officeDocument/2006/relationships/hyperlink" Target="http://www.iana.org/number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1308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1980 when the internet consisted of about 600 computers. A 32 bit address creating over 4 billion IP addresses seemed to be more than enough. In 1990 the internet was introduced to the commerce (.com) world and the internet grew exponentially, so much growth has happened since then; we are nearly out of addresses to place on devices. The reason for creating CIDR, VLSM and Network Address Translation (NAT) was to extended the life of IPv4 addressing. The biggest fix to the depletion of IPv4 addresses was the creation of IPv6. IANA gave out last block of IPv4 addresses in February 2011.</a:t>
            </a:r>
          </a:p>
          <a:p>
            <a:endParaRPr lang="en-US" baseline="0" dirty="0"/>
          </a:p>
          <a:p>
            <a:r>
              <a:rPr lang="en-US" baseline="0" dirty="0"/>
              <a:t>IPv6 is a new standard of IP addressing. It is based on a 128 bit address and gives us many more address than what IPv4 ever could – IPv6 provides about 32 addresses per square inch of dry land on the earth. Besides creating substantially more addresses, it has changed from dotted decimal notation used by IPv4 to eight groups of 4 hexadecimal notation. With groups of 4 hex characters, with IPv6 we refer to the address as having “quartets” instead of octets. The new hex format can also be abbreviated. There are also several more improvements with implementing IPv6.</a:t>
            </a:r>
          </a:p>
          <a:p>
            <a:endParaRPr lang="en-US" baseline="0" dirty="0"/>
          </a:p>
          <a:p>
            <a:pPr fontAlgn="base"/>
            <a:r>
              <a:rPr lang="en-US" sz="1200" b="1" i="0" kern="1200" dirty="0">
                <a:solidFill>
                  <a:schemeClr val="tx1"/>
                </a:solidFill>
                <a:effectLst/>
                <a:latin typeface="+mn-lt"/>
                <a:ea typeface="+mn-ea"/>
                <a:cs typeface="+mn-cs"/>
              </a:rPr>
              <a:t>What is IPv6?</a:t>
            </a:r>
          </a:p>
          <a:p>
            <a:pPr fontAlgn="base"/>
            <a:r>
              <a:rPr lang="en-US" sz="1200" b="0" i="0" kern="1200" dirty="0">
                <a:solidFill>
                  <a:schemeClr val="tx1"/>
                </a:solidFill>
                <a:effectLst/>
                <a:latin typeface="+mn-lt"/>
                <a:ea typeface="+mn-ea"/>
                <a:cs typeface="+mn-cs"/>
              </a:rPr>
              <a:t>IPv6 is a new version of the Internet Protocol that will eventually replace IPv4, the version that is most widely used on the Internet today. IPv6 is a well established protocol that is seeing growing usage and deployment, particularly in mobile phone markets.</a:t>
            </a:r>
          </a:p>
          <a:p>
            <a:endParaRPr lang="en-US" baseline="0" dirty="0"/>
          </a:p>
          <a:p>
            <a:pPr fontAlgn="base"/>
            <a:r>
              <a:rPr lang="en-US" sz="1200" b="1" i="0" kern="1200" dirty="0">
                <a:solidFill>
                  <a:schemeClr val="tx1"/>
                </a:solidFill>
                <a:effectLst/>
                <a:latin typeface="+mn-lt"/>
                <a:ea typeface="+mn-ea"/>
                <a:cs typeface="+mn-cs"/>
              </a:rPr>
              <a:t>How does IPv6 solve the problem of IPv4 address exhaustion?</a:t>
            </a:r>
          </a:p>
          <a:p>
            <a:pPr fontAlgn="base"/>
            <a:r>
              <a:rPr lang="en-US" sz="1200" b="0" i="0" kern="1200" dirty="0">
                <a:solidFill>
                  <a:schemeClr val="tx1"/>
                </a:solidFill>
                <a:effectLst/>
                <a:latin typeface="+mn-lt"/>
                <a:ea typeface="+mn-ea"/>
                <a:cs typeface="+mn-cs"/>
              </a:rPr>
              <a:t>IPv6 uses 128-bit addresses as opposed to the 32-bit addresses used by IPv4, allowing for a substantially larger number of possible addresses. With each bit corresponding to a ‘0’ or ‘1’, this theoretically allows 2^128 combinations or 340 trillion, trillion, trillion addresses. By contrast, IPv4 permits 2^32 combinations for a maximum of approximately 4.7 billion addresses.</a:t>
            </a:r>
          </a:p>
          <a:p>
            <a:endParaRPr lang="en-US" baseline="0" dirty="0"/>
          </a:p>
          <a:p>
            <a:r>
              <a:rPr lang="en-US" sz="1200" b="0" i="0" kern="1200" dirty="0">
                <a:solidFill>
                  <a:schemeClr val="tx1"/>
                </a:solidFill>
                <a:effectLst/>
                <a:latin typeface="+mn-lt"/>
                <a:ea typeface="+mn-ea"/>
                <a:cs typeface="+mn-cs"/>
              </a:rPr>
              <a:t>n practice, the actual number of usable addresses is slightly less as IPv6 addresses are structured for routing and other purposes, whilst certain ranges are reserved for special use. The number of IPv6 addresses available, though, is still extremely large.</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Network operators and large enterprises are typically expected to be assigned a /32 address block, smaller enterprises a /48, and home users a /56 (when they would typically get a single IPv4 address). This allows for  scalability and future subnetting, and a virtually-unlimited number of addresses in each /64 subnet.</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an erroneous perception that the assignment of large IPv6 prefixes to end customers is wasteful, but the IPv6 address space is so huge that it has been calculated (by Tony Hain) that a /48 could be assigned to every human for the next 480 years before they run out.</a:t>
            </a:r>
          </a:p>
          <a:p>
            <a:endParaRPr lang="en-US" sz="1200" b="0" i="0" kern="1200" baseline="0" dirty="0">
              <a:solidFill>
                <a:schemeClr val="tx1"/>
              </a:solidFill>
              <a:effectLst/>
              <a:latin typeface="+mn-lt"/>
              <a:ea typeface="+mn-ea"/>
              <a:cs typeface="+mn-cs"/>
            </a:endParaRPr>
          </a:p>
          <a:p>
            <a:r>
              <a:rPr lang="en-US" b="1" baseline="0" dirty="0"/>
              <a:t>Security</a:t>
            </a:r>
          </a:p>
          <a:p>
            <a:r>
              <a:rPr lang="en-US" sz="1200" b="0" i="0" kern="1200" dirty="0">
                <a:solidFill>
                  <a:schemeClr val="tx1"/>
                </a:solidFill>
                <a:effectLst/>
                <a:latin typeface="+mn-lt"/>
                <a:ea typeface="+mn-ea"/>
                <a:cs typeface="+mn-cs"/>
              </a:rPr>
              <a:t>It has been said that IPv6 supports improved security because the IP Security (IPsec) was originally developed for IPv6 and it implementation was intended to be a mandatory part of the protocol. However, IPsec can also be used with IPv4, and is now simply recommended for use with IPv6 because it was considered impractical to require full IPsec implementations for all types of devices that may use IPv6. The benefits of using IPsec are similar with both IPv4 and IPv6.</a:t>
            </a:r>
            <a:endParaRPr lang="en-US" baseline="0" dirty="0"/>
          </a:p>
          <a:p>
            <a:endParaRPr lang="en-US" baseline="0" dirty="0"/>
          </a:p>
          <a:p>
            <a:r>
              <a:rPr lang="en-US" baseline="0" dirty="0"/>
              <a:t>Source: CCNA ICND1 100-105 pages 661-676 </a:t>
            </a:r>
          </a:p>
          <a:p>
            <a:r>
              <a:rPr lang="en-US" dirty="0"/>
              <a:t>             https://www.internetsociety.org/deploy360/ipv6/faq/</a:t>
            </a:r>
          </a:p>
        </p:txBody>
      </p:sp>
    </p:spTree>
    <p:extLst>
      <p:ext uri="{BB962C8B-B14F-4D97-AF65-F5344CB8AC3E}">
        <p14:creationId xmlns:p14="http://schemas.microsoft.com/office/powerpoint/2010/main" val="335718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IPv6 notation is based on eight groups of four hex characters known as “quartets.” The characters are not case sensitive and IPv6 notation can be abbreviated using two simple rules based on 0s. </a:t>
            </a:r>
          </a:p>
          <a:p>
            <a:endParaRPr lang="en-US" baseline="0" dirty="0"/>
          </a:p>
          <a:p>
            <a:r>
              <a:rPr lang="en-US" sz="1200" b="0" i="0" kern="1200" dirty="0">
                <a:solidFill>
                  <a:schemeClr val="tx1"/>
                </a:solidFill>
                <a:effectLst/>
                <a:latin typeface="+mn-lt"/>
                <a:ea typeface="+mn-ea"/>
                <a:cs typeface="+mn-cs"/>
              </a:rPr>
              <a:t>IPv6 addresses are written using hexadecimal, as opposed to dotted decimal in IPv4. Because an hexadecimal number uses 4 bits this means that an IPv6 address consists of</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32 hexadecimal numbers. These numbers are grouped in 4’s giving 8 groups or blocks. The groups are written with a : (colon) as a separator.</a:t>
            </a:r>
          </a:p>
          <a:p>
            <a:r>
              <a:rPr lang="en-US" sz="1200" b="0" i="0" kern="1200" dirty="0">
                <a:solidFill>
                  <a:schemeClr val="tx1"/>
                </a:solidFill>
                <a:effectLst/>
                <a:latin typeface="+mn-lt"/>
                <a:ea typeface="+mn-ea"/>
                <a:cs typeface="+mn-cs"/>
              </a:rPr>
              <a:t>group1:group2: ……etc…. :group8</a:t>
            </a:r>
          </a:p>
          <a:p>
            <a:endParaRPr lang="en-US" b="0" baseline="0" dirty="0"/>
          </a:p>
          <a:p>
            <a:r>
              <a:rPr lang="en-US" baseline="0" dirty="0"/>
              <a:t>Source: CCNA ICND1 100-105 pages 661-676 )</a:t>
            </a:r>
          </a:p>
          <a:p>
            <a:r>
              <a:rPr lang="en-US" dirty="0"/>
              <a:t>             http://www.steves-internet-guide.com/ipv6-guide/</a:t>
            </a:r>
          </a:p>
        </p:txBody>
      </p:sp>
    </p:spTree>
    <p:extLst>
      <p:ext uri="{BB962C8B-B14F-4D97-AF65-F5344CB8AC3E}">
        <p14:creationId xmlns:p14="http://schemas.microsoft.com/office/powerpoint/2010/main" val="692476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IPv6 notation has a CIDR type of notation to identify the deference between the network and the host portions of the address. </a:t>
            </a:r>
          </a:p>
          <a:p>
            <a:endParaRPr lang="en-US" baseline="0" dirty="0"/>
          </a:p>
          <a:p>
            <a:r>
              <a:rPr lang="en-US" sz="1200" b="1" i="0" kern="1200" dirty="0">
                <a:solidFill>
                  <a:schemeClr val="tx1"/>
                </a:solidFill>
                <a:effectLst/>
                <a:latin typeface="+mn-lt"/>
                <a:ea typeface="+mn-ea"/>
                <a:cs typeface="+mn-cs"/>
              </a:rPr>
              <a:t>Network And Node Addresses</a:t>
            </a:r>
          </a:p>
          <a:p>
            <a:r>
              <a:rPr lang="en-US" sz="1200" b="0" i="0" kern="1200" dirty="0">
                <a:solidFill>
                  <a:schemeClr val="tx1"/>
                </a:solidFill>
                <a:effectLst/>
                <a:latin typeface="+mn-lt"/>
                <a:ea typeface="+mn-ea"/>
                <a:cs typeface="+mn-cs"/>
              </a:rPr>
              <a:t>In </a:t>
            </a:r>
            <a:r>
              <a:rPr lang="en-US" sz="1200" b="0" i="1" kern="1200" dirty="0">
                <a:solidFill>
                  <a:schemeClr val="tx1"/>
                </a:solidFill>
                <a:effectLst/>
                <a:latin typeface="+mn-lt"/>
                <a:ea typeface="+mn-ea"/>
                <a:cs typeface="+mn-cs"/>
              </a:rPr>
              <a:t>IPv4 </a:t>
            </a:r>
            <a:r>
              <a:rPr lang="en-US" sz="1200" b="0" i="0" kern="1200" dirty="0">
                <a:solidFill>
                  <a:schemeClr val="tx1"/>
                </a:solidFill>
                <a:effectLst/>
                <a:latin typeface="+mn-lt"/>
                <a:ea typeface="+mn-ea"/>
                <a:cs typeface="+mn-cs"/>
              </a:rPr>
              <a:t>an address is split into two components a </a:t>
            </a:r>
            <a:r>
              <a:rPr lang="en-US" sz="1200" b="1" i="0" kern="1200" dirty="0">
                <a:solidFill>
                  <a:schemeClr val="tx1"/>
                </a:solidFill>
                <a:effectLst/>
                <a:latin typeface="+mn-lt"/>
                <a:ea typeface="+mn-ea"/>
                <a:cs typeface="+mn-cs"/>
              </a:rPr>
              <a:t>network component</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node component.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was done initially using address classes and later using subnet masking.</a:t>
            </a:r>
          </a:p>
          <a:p>
            <a:r>
              <a:rPr lang="en-US" sz="1200" b="0" i="0" kern="1200" dirty="0">
                <a:solidFill>
                  <a:schemeClr val="tx1"/>
                </a:solidFill>
                <a:effectLst/>
                <a:latin typeface="+mn-lt"/>
                <a:ea typeface="+mn-ea"/>
                <a:cs typeface="+mn-cs"/>
              </a:rPr>
              <a:t>In IPv6 we do the same. The first step is to split the address into two parts.</a:t>
            </a:r>
          </a:p>
          <a:p>
            <a:r>
              <a:rPr lang="en-US" sz="1200" b="0" i="0" kern="1200" dirty="0">
                <a:solidFill>
                  <a:schemeClr val="tx1"/>
                </a:solidFill>
                <a:effectLst/>
                <a:latin typeface="+mn-lt"/>
                <a:ea typeface="+mn-ea"/>
                <a:cs typeface="+mn-cs"/>
              </a:rPr>
              <a:t>The address is split into 2 </a:t>
            </a:r>
            <a:r>
              <a:rPr lang="en-US" sz="1200" b="1" i="0" kern="1200" dirty="0">
                <a:solidFill>
                  <a:schemeClr val="tx1"/>
                </a:solidFill>
                <a:effectLst/>
                <a:latin typeface="+mn-lt"/>
                <a:ea typeface="+mn-ea"/>
                <a:cs typeface="+mn-cs"/>
              </a:rPr>
              <a:t>64 bit</a:t>
            </a:r>
            <a:r>
              <a:rPr lang="en-US" sz="1200" b="0" i="0" kern="1200" dirty="0">
                <a:solidFill>
                  <a:schemeClr val="tx1"/>
                </a:solidFill>
                <a:effectLst/>
                <a:latin typeface="+mn-lt"/>
                <a:ea typeface="+mn-ea"/>
                <a:cs typeface="+mn-cs"/>
              </a:rPr>
              <a:t> segments the first 64 bits is the </a:t>
            </a:r>
            <a:r>
              <a:rPr lang="en-US" sz="1200" b="1" i="0" kern="1200" dirty="0">
                <a:solidFill>
                  <a:schemeClr val="tx1"/>
                </a:solidFill>
                <a:effectLst/>
                <a:latin typeface="+mn-lt"/>
                <a:ea typeface="+mn-ea"/>
                <a:cs typeface="+mn-cs"/>
              </a:rPr>
              <a:t>network part</a:t>
            </a:r>
            <a:r>
              <a:rPr lang="en-US" sz="1200" b="0" i="0" kern="1200" dirty="0">
                <a:solidFill>
                  <a:schemeClr val="tx1"/>
                </a:solidFill>
                <a:effectLst/>
                <a:latin typeface="+mn-lt"/>
                <a:ea typeface="+mn-ea"/>
                <a:cs typeface="+mn-cs"/>
              </a:rPr>
              <a:t> and the second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64 bits the node part: </a:t>
            </a:r>
          </a:p>
          <a:p>
            <a:r>
              <a:rPr lang="en-US" sz="1200" b="0" i="0" kern="1200" dirty="0">
                <a:solidFill>
                  <a:schemeClr val="tx1"/>
                </a:solidFill>
                <a:effectLst/>
                <a:latin typeface="+mn-lt"/>
                <a:ea typeface="+mn-ea"/>
                <a:cs typeface="+mn-cs"/>
              </a:rPr>
              <a:t>First </a:t>
            </a:r>
            <a:r>
              <a:rPr lang="en-US" sz="1200" b="1" i="0" kern="1200" dirty="0">
                <a:solidFill>
                  <a:schemeClr val="tx1"/>
                </a:solidFill>
                <a:effectLst/>
                <a:latin typeface="+mn-lt"/>
                <a:ea typeface="+mn-ea"/>
                <a:cs typeface="+mn-cs"/>
              </a:rPr>
              <a:t>64</a:t>
            </a:r>
            <a:r>
              <a:rPr lang="en-US" sz="1200" b="0" i="0" kern="1200" dirty="0">
                <a:solidFill>
                  <a:schemeClr val="tx1"/>
                </a:solidFill>
                <a:effectLst/>
                <a:latin typeface="+mn-lt"/>
                <a:ea typeface="+mn-ea"/>
                <a:cs typeface="+mn-cs"/>
              </a:rPr>
              <a:t> bit segment (Network)  +  second </a:t>
            </a:r>
            <a:r>
              <a:rPr lang="en-US" sz="1200" b="1" i="0" kern="1200" dirty="0">
                <a:solidFill>
                  <a:schemeClr val="tx1"/>
                </a:solidFill>
                <a:effectLst/>
                <a:latin typeface="+mn-lt"/>
                <a:ea typeface="+mn-ea"/>
                <a:cs typeface="+mn-cs"/>
              </a:rPr>
              <a:t>64</a:t>
            </a:r>
            <a:r>
              <a:rPr lang="en-US" sz="1200" b="0" i="0" kern="1200" dirty="0">
                <a:solidFill>
                  <a:schemeClr val="tx1"/>
                </a:solidFill>
                <a:effectLst/>
                <a:latin typeface="+mn-lt"/>
                <a:ea typeface="+mn-ea"/>
                <a:cs typeface="+mn-cs"/>
              </a:rPr>
              <a:t> bit segment (Node)  =  </a:t>
            </a:r>
            <a:r>
              <a:rPr lang="en-US" sz="1200" b="1" i="0" kern="1200" dirty="0">
                <a:solidFill>
                  <a:schemeClr val="tx1"/>
                </a:solidFill>
                <a:effectLst/>
                <a:latin typeface="+mn-lt"/>
                <a:ea typeface="+mn-ea"/>
                <a:cs typeface="+mn-cs"/>
              </a:rPr>
              <a:t>128</a:t>
            </a:r>
            <a:r>
              <a:rPr lang="en-US" sz="1200" b="0" i="0" kern="1200" dirty="0">
                <a:solidFill>
                  <a:schemeClr val="tx1"/>
                </a:solidFill>
                <a:effectLst/>
                <a:latin typeface="+mn-lt"/>
                <a:ea typeface="+mn-ea"/>
                <a:cs typeface="+mn-cs"/>
              </a:rPr>
              <a:t> bits total.</a:t>
            </a:r>
          </a:p>
          <a:p>
            <a:endParaRPr lang="en-US" b="0" baseline="0" dirty="0"/>
          </a:p>
          <a:p>
            <a:r>
              <a:rPr lang="en-US" sz="1200" b="0" i="0" kern="1200" dirty="0">
                <a:solidFill>
                  <a:schemeClr val="tx1"/>
                </a:solidFill>
                <a:effectLst/>
                <a:latin typeface="+mn-lt"/>
                <a:ea typeface="+mn-ea"/>
                <a:cs typeface="+mn-cs"/>
              </a:rPr>
              <a:t>The first 64 bits are used for</a:t>
            </a:r>
            <a:r>
              <a:rPr lang="en-US" sz="1200" b="1" i="0" kern="1200" dirty="0">
                <a:solidFill>
                  <a:schemeClr val="tx1"/>
                </a:solidFill>
                <a:effectLst/>
                <a:latin typeface="+mn-lt"/>
                <a:ea typeface="+mn-ea"/>
                <a:cs typeface="+mn-cs"/>
              </a:rPr>
              <a:t> routing.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64 bits identify the address of the interface or node, and is derived from the actual physical or </a:t>
            </a:r>
            <a:r>
              <a:rPr lang="en-US" sz="1200" b="1" i="0" kern="1200" dirty="0">
                <a:solidFill>
                  <a:schemeClr val="tx1"/>
                </a:solidFill>
                <a:effectLst/>
                <a:latin typeface="+mn-lt"/>
                <a:ea typeface="+mn-ea"/>
                <a:cs typeface="+mn-cs"/>
              </a:rPr>
              <a:t>MAC address</a:t>
            </a:r>
            <a:r>
              <a:rPr lang="en-US" sz="1200" b="0" i="0" kern="1200" dirty="0">
                <a:solidFill>
                  <a:schemeClr val="tx1"/>
                </a:solidFill>
                <a:effectLst/>
                <a:latin typeface="+mn-lt"/>
                <a:ea typeface="+mn-ea"/>
                <a:cs typeface="+mn-cs"/>
              </a:rPr>
              <a:t> using IEEE’s </a:t>
            </a:r>
            <a:r>
              <a:rPr lang="en-US" sz="1200" b="1" i="0" kern="1200" dirty="0">
                <a:solidFill>
                  <a:schemeClr val="tx1"/>
                </a:solidFill>
                <a:effectLst/>
                <a:latin typeface="+mn-lt"/>
                <a:ea typeface="+mn-ea"/>
                <a:cs typeface="+mn-cs"/>
              </a:rPr>
              <a:t>Extended Unique Identifier</a:t>
            </a:r>
            <a:r>
              <a:rPr lang="en-US" sz="1200" b="0" i="0" kern="1200" dirty="0">
                <a:solidFill>
                  <a:schemeClr val="tx1"/>
                </a:solidFill>
                <a:effectLst/>
                <a:latin typeface="+mn-lt"/>
                <a:ea typeface="+mn-ea"/>
                <a:cs typeface="+mn-cs"/>
              </a:rPr>
              <a:t> (EUI-64) format. </a:t>
            </a:r>
          </a:p>
          <a:p>
            <a:endParaRPr lang="en-US" baseline="0" dirty="0"/>
          </a:p>
          <a:p>
            <a:r>
              <a:rPr lang="en-US" sz="1200" b="0" i="0" kern="1200" dirty="0">
                <a:solidFill>
                  <a:schemeClr val="tx1"/>
                </a:solidFill>
                <a:effectLst/>
                <a:latin typeface="+mn-lt"/>
                <a:ea typeface="+mn-ea"/>
                <a:cs typeface="+mn-cs"/>
              </a:rPr>
              <a:t>If we look at the first 64 bits in more detail we can see that it is split into 2 blocks of </a:t>
            </a:r>
            <a:r>
              <a:rPr lang="en-US" sz="1200" b="1" i="0" kern="1200" dirty="0">
                <a:solidFill>
                  <a:schemeClr val="tx1"/>
                </a:solidFill>
                <a:effectLst/>
                <a:latin typeface="+mn-lt"/>
                <a:ea typeface="+mn-ea"/>
                <a:cs typeface="+mn-cs"/>
              </a:rPr>
              <a:t>48</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16 bits</a:t>
            </a:r>
            <a:r>
              <a:rPr lang="en-US" sz="1200" b="0" i="0" kern="1200" dirty="0">
                <a:solidFill>
                  <a:schemeClr val="tx1"/>
                </a:solidFill>
                <a:effectLst/>
                <a:latin typeface="+mn-lt"/>
                <a:ea typeface="+mn-ea"/>
                <a:cs typeface="+mn-cs"/>
              </a:rPr>
              <a:t> respectively the lower 16 bits are used for</a:t>
            </a:r>
            <a:r>
              <a:rPr lang="en-US" sz="1200" b="1" i="0" kern="1200" dirty="0">
                <a:solidFill>
                  <a:schemeClr val="tx1"/>
                </a:solidFill>
                <a:effectLst/>
                <a:latin typeface="+mn-lt"/>
                <a:ea typeface="+mn-ea"/>
                <a:cs typeface="+mn-cs"/>
              </a:rPr>
              <a:t> subnets</a:t>
            </a:r>
            <a:r>
              <a:rPr lang="en-US" sz="1200" b="0" i="0" kern="1200" dirty="0">
                <a:solidFill>
                  <a:schemeClr val="tx1"/>
                </a:solidFill>
                <a:effectLst/>
                <a:latin typeface="+mn-lt"/>
                <a:ea typeface="+mn-ea"/>
                <a:cs typeface="+mn-cs"/>
              </a:rPr>
              <a:t> on an internal networks, and are controlled by a network administrator. The </a:t>
            </a:r>
            <a:r>
              <a:rPr lang="en-US" sz="1200" b="1" i="0" kern="1200" dirty="0">
                <a:solidFill>
                  <a:schemeClr val="tx1"/>
                </a:solidFill>
                <a:effectLst/>
                <a:latin typeface="+mn-lt"/>
                <a:ea typeface="+mn-ea"/>
                <a:cs typeface="+mn-cs"/>
              </a:rPr>
              <a:t>upper 48 bits</a:t>
            </a:r>
            <a:r>
              <a:rPr lang="en-US" sz="1200" b="0" i="0" kern="1200" dirty="0">
                <a:solidFill>
                  <a:schemeClr val="tx1"/>
                </a:solidFill>
                <a:effectLst/>
                <a:latin typeface="+mn-lt"/>
                <a:ea typeface="+mn-ea"/>
                <a:cs typeface="+mn-cs"/>
              </a:rPr>
              <a:t> are used for the </a:t>
            </a:r>
            <a:r>
              <a:rPr lang="en-US" sz="1200" b="1" i="0" kern="1200" dirty="0">
                <a:solidFill>
                  <a:schemeClr val="tx1"/>
                </a:solidFill>
                <a:effectLst/>
                <a:latin typeface="+mn-lt"/>
                <a:ea typeface="+mn-ea"/>
                <a:cs typeface="+mn-cs"/>
              </a:rPr>
              <a:t>global network addresses</a:t>
            </a:r>
            <a:r>
              <a:rPr lang="en-US" sz="1200" b="0" i="0" kern="1200" dirty="0">
                <a:solidFill>
                  <a:schemeClr val="tx1"/>
                </a:solidFill>
                <a:effectLst/>
                <a:latin typeface="+mn-lt"/>
                <a:ea typeface="+mn-ea"/>
                <a:cs typeface="+mn-cs"/>
              </a:rPr>
              <a:t> and are for routing over the internet.</a:t>
            </a:r>
          </a:p>
          <a:p>
            <a:r>
              <a:rPr lang="en-US" sz="1200" b="0" i="0" kern="1200" dirty="0">
                <a:solidFill>
                  <a:schemeClr val="tx1"/>
                </a:solidFill>
                <a:effectLst/>
                <a:latin typeface="+mn-lt"/>
                <a:ea typeface="+mn-ea"/>
                <a:cs typeface="+mn-cs"/>
              </a:rPr>
              <a:t>First </a:t>
            </a:r>
            <a:r>
              <a:rPr lang="en-US" sz="1200" b="1" i="0" kern="1200" dirty="0">
                <a:solidFill>
                  <a:schemeClr val="tx1"/>
                </a:solidFill>
                <a:effectLst/>
                <a:latin typeface="+mn-lt"/>
                <a:ea typeface="+mn-ea"/>
                <a:cs typeface="+mn-cs"/>
              </a:rPr>
              <a:t>64</a:t>
            </a:r>
            <a:r>
              <a:rPr lang="en-US" sz="1200" b="0" i="0" kern="1200" dirty="0">
                <a:solidFill>
                  <a:schemeClr val="tx1"/>
                </a:solidFill>
                <a:effectLst/>
                <a:latin typeface="+mn-lt"/>
                <a:ea typeface="+mn-ea"/>
                <a:cs typeface="+mn-cs"/>
              </a:rPr>
              <a:t> bit segment (Network)  =  48 bits (Global Unicast Address)  +  16 bits (subnet ID)</a:t>
            </a:r>
          </a:p>
          <a:p>
            <a:endParaRPr lang="en-US" baseline="0" dirty="0"/>
          </a:p>
          <a:p>
            <a:r>
              <a:rPr lang="en-US" baseline="0" dirty="0"/>
              <a:t>Source: CCNA ICND1 100-105 pages 661-676 for more information on IPv6 see pages 679 - 693)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http://www.steves-internet-guide.com/ipv6-guide/</a:t>
            </a:r>
          </a:p>
          <a:p>
            <a:endParaRPr lang="en-US" dirty="0"/>
          </a:p>
        </p:txBody>
      </p:sp>
    </p:spTree>
    <p:extLst>
      <p:ext uri="{BB962C8B-B14F-4D97-AF65-F5344CB8AC3E}">
        <p14:creationId xmlns:p14="http://schemas.microsoft.com/office/powerpoint/2010/main" val="3813398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IPv6 has many advantages over IPv4. IPv4 has served us well and we probably would not need to change it…….if only there were enough IPv4 address to keep us going.</a:t>
            </a:r>
          </a:p>
          <a:p>
            <a:endParaRPr lang="en-US" baseline="0" dirty="0"/>
          </a:p>
          <a:p>
            <a:r>
              <a:rPr lang="en-US" baseline="0" dirty="0"/>
              <a:t>(see CCNA ICND1 100-105 pages 661-676)</a:t>
            </a:r>
          </a:p>
          <a:p>
            <a:endParaRPr lang="en-US" dirty="0"/>
          </a:p>
        </p:txBody>
      </p:sp>
    </p:spTree>
    <p:extLst>
      <p:ext uri="{BB962C8B-B14F-4D97-AF65-F5344CB8AC3E}">
        <p14:creationId xmlns:p14="http://schemas.microsoft.com/office/powerpoint/2010/main" val="1111391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5 classes of IP addresses.</a:t>
            </a:r>
            <a:r>
              <a:rPr lang="en-US" baseline="0" dirty="0"/>
              <a:t> We will only study class A, B and C because they are the only classes that can support host devices on a network.</a:t>
            </a:r>
            <a:endParaRPr lang="en-US" dirty="0"/>
          </a:p>
        </p:txBody>
      </p:sp>
    </p:spTree>
    <p:extLst>
      <p:ext uri="{BB962C8B-B14F-4D97-AF65-F5344CB8AC3E}">
        <p14:creationId xmlns:p14="http://schemas.microsoft.com/office/powerpoint/2010/main" val="181209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IP address class is determined by the first octet</a:t>
            </a:r>
            <a:r>
              <a:rPr lang="en-US" b="1" baseline="0" dirty="0"/>
              <a:t>.</a:t>
            </a:r>
            <a:r>
              <a:rPr lang="en-US" baseline="0" dirty="0"/>
              <a:t> </a:t>
            </a:r>
          </a:p>
          <a:p>
            <a:r>
              <a:rPr lang="en-US" baseline="0" dirty="0"/>
              <a:t> - If the first octet falls between 0 and 127, it will be a class A address. </a:t>
            </a:r>
          </a:p>
          <a:p>
            <a:r>
              <a:rPr lang="en-US" baseline="0" dirty="0"/>
              <a:t> - If the first octet has a decimal number between 128 and 191, that address will be a class B address. </a:t>
            </a:r>
          </a:p>
          <a:p>
            <a:r>
              <a:rPr lang="en-US" baseline="0" dirty="0"/>
              <a:t> - If the first octet is between 192 and 223, it will be a class C address. </a:t>
            </a:r>
          </a:p>
          <a:p>
            <a:r>
              <a:rPr lang="en-US" b="1" baseline="0" dirty="0"/>
              <a:t>This information never changes and you should be able to easily recall this information.</a:t>
            </a:r>
            <a:endParaRPr lang="en-US" b="1" dirty="0"/>
          </a:p>
        </p:txBody>
      </p:sp>
    </p:spTree>
    <p:extLst>
      <p:ext uri="{BB962C8B-B14F-4D97-AF65-F5344CB8AC3E}">
        <p14:creationId xmlns:p14="http://schemas.microsoft.com/office/powerpoint/2010/main" val="2218795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a:t>
            </a:r>
            <a:r>
              <a:rPr lang="en-US" baseline="0" dirty="0"/>
              <a:t> IP addresses are for private networks only. There is a range of IP addresses available for each class. Because these IP addresses are for private use only, these IP addresses will not be used on public networks.</a:t>
            </a:r>
            <a:endParaRPr lang="en-US" dirty="0"/>
          </a:p>
        </p:txBody>
      </p:sp>
    </p:spTree>
    <p:extLst>
      <p:ext uri="{BB962C8B-B14F-4D97-AF65-F5344CB8AC3E}">
        <p14:creationId xmlns:p14="http://schemas.microsoft.com/office/powerpoint/2010/main" val="109847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purpose IP addresses include loopback 127.0.0.1 and will loop a computer back to itself. The APIPA IP address allows a PC to get on a network when there is no DHCP server available.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What Is 127.0.0.1?</a:t>
            </a:r>
          </a:p>
          <a:p>
            <a:r>
              <a:rPr lang="en-US" sz="1200" b="0" i="0" kern="1200" dirty="0">
                <a:solidFill>
                  <a:schemeClr val="tx1"/>
                </a:solidFill>
                <a:effectLst/>
                <a:latin typeface="+mn-lt"/>
                <a:ea typeface="+mn-ea"/>
                <a:cs typeface="+mn-cs"/>
              </a:rPr>
              <a:t>127.0.0.1 is known as a loopback address, but you may see it under the name "localhost." When you point your browser to 127.0.0.1, it tries to connect to the computer you're using right now. This is handy when you want to connect to a server on your own computer.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127.0.0.1 is special among IP addresses. Typically, an IP address is unique to every computer on both your local network and the internet. 127.0.0.1, however, always points to the computer you're currently using no matter what.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APIPA</a:t>
            </a:r>
            <a:r>
              <a:rPr lang="en-US" sz="1200" b="0" i="0" kern="1200" dirty="0">
                <a:solidFill>
                  <a:schemeClr val="tx1"/>
                </a:solidFill>
                <a:effectLst/>
                <a:latin typeface="+mn-lt"/>
                <a:ea typeface="+mn-ea"/>
                <a:cs typeface="+mn-cs"/>
              </a:rPr>
              <a:t> stands for </a:t>
            </a:r>
            <a:r>
              <a:rPr lang="en-US" sz="1200" b="1" i="0" kern="1200" dirty="0">
                <a:solidFill>
                  <a:schemeClr val="tx1"/>
                </a:solidFill>
                <a:effectLst/>
                <a:latin typeface="+mn-lt"/>
                <a:ea typeface="+mn-ea"/>
                <a:cs typeface="+mn-cs"/>
              </a:rPr>
              <a:t>Automatic Private IP Addressing (APIPA).</a:t>
            </a:r>
            <a:r>
              <a:rPr lang="en-US" sz="1200" b="0" i="0" kern="1200" dirty="0">
                <a:solidFill>
                  <a:schemeClr val="tx1"/>
                </a:solidFill>
                <a:effectLst/>
                <a:latin typeface="+mn-lt"/>
                <a:ea typeface="+mn-ea"/>
                <a:cs typeface="+mn-cs"/>
              </a:rPr>
              <a:t> It is a feature or characteristic in operating systems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Windows) which enables computers to self-configure an IP address and subnet mask automatically when their </a:t>
            </a:r>
            <a:r>
              <a:rPr lang="en-US" sz="1200" b="1" i="0" u="sng" kern="1200" dirty="0">
                <a:solidFill>
                  <a:schemeClr val="tx1"/>
                </a:solidFill>
                <a:effectLst/>
                <a:latin typeface="+mn-lt"/>
                <a:ea typeface="+mn-ea"/>
                <a:cs typeface="+mn-cs"/>
                <a:hlinkClick r:id="rId3"/>
              </a:rPr>
              <a:t>DHCP(Dynamic Host Configuration Protocol)</a:t>
            </a:r>
            <a:r>
              <a:rPr lang="en-US" sz="1200" b="0" i="0" kern="1200" dirty="0">
                <a:solidFill>
                  <a:schemeClr val="tx1"/>
                </a:solidFill>
                <a:effectLst/>
                <a:latin typeface="+mn-lt"/>
                <a:ea typeface="+mn-ea"/>
                <a:cs typeface="+mn-cs"/>
              </a:rPr>
              <a:t> server isn’t reachable. The IP address range for APIPA is </a:t>
            </a:r>
            <a:r>
              <a:rPr lang="en-US" sz="1200" b="1" i="0" kern="1200" dirty="0">
                <a:solidFill>
                  <a:schemeClr val="tx1"/>
                </a:solidFill>
                <a:effectLst/>
                <a:latin typeface="+mn-lt"/>
                <a:ea typeface="+mn-ea"/>
                <a:cs typeface="+mn-cs"/>
              </a:rPr>
              <a:t>(169.254.0.1 to 169.254.255.254)</a:t>
            </a:r>
            <a:r>
              <a:rPr lang="en-US" sz="1200" b="0" i="0" kern="1200" dirty="0">
                <a:solidFill>
                  <a:schemeClr val="tx1"/>
                </a:solidFill>
                <a:effectLst/>
                <a:latin typeface="+mn-lt"/>
                <a:ea typeface="+mn-ea"/>
                <a:cs typeface="+mn-cs"/>
              </a:rPr>
              <a:t> having </a:t>
            </a:r>
            <a:r>
              <a:rPr lang="en-US" sz="1200" b="1" i="0" kern="1200" dirty="0">
                <a:solidFill>
                  <a:schemeClr val="tx1"/>
                </a:solidFill>
                <a:effectLst/>
                <a:latin typeface="+mn-lt"/>
                <a:ea typeface="+mn-ea"/>
                <a:cs typeface="+mn-cs"/>
              </a:rPr>
              <a:t>65, 534</a:t>
            </a:r>
            <a:r>
              <a:rPr lang="en-US" sz="1200" b="0" i="0" kern="1200" dirty="0">
                <a:solidFill>
                  <a:schemeClr val="tx1"/>
                </a:solidFill>
                <a:effectLst/>
                <a:latin typeface="+mn-lt"/>
                <a:ea typeface="+mn-ea"/>
                <a:cs typeface="+mn-cs"/>
              </a:rPr>
              <a:t> usable IP addresses, with the subnet mask of </a:t>
            </a:r>
            <a:r>
              <a:rPr lang="en-US" sz="1200" b="1" i="0" kern="1200" dirty="0">
                <a:solidFill>
                  <a:schemeClr val="tx1"/>
                </a:solidFill>
                <a:effectLst/>
                <a:latin typeface="+mn-lt"/>
                <a:ea typeface="+mn-ea"/>
                <a:cs typeface="+mn-cs"/>
              </a:rPr>
              <a:t>255.255.0.0</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https://www.makeuseof.com/tag/what-is-127-0-0-1-localhost-loopback-address/</a:t>
            </a:r>
          </a:p>
          <a:p>
            <a:r>
              <a:rPr lang="en-US" sz="1200" b="0" i="0" kern="1200" dirty="0">
                <a:solidFill>
                  <a:schemeClr val="tx1"/>
                </a:solidFill>
                <a:effectLst/>
                <a:latin typeface="+mn-lt"/>
                <a:ea typeface="+mn-ea"/>
                <a:cs typeface="+mn-cs"/>
              </a:rPr>
              <a:t>             https://www.geeksforgeeks.org/what-is-apipa-automatic-private-ip-addressing/</a:t>
            </a:r>
          </a:p>
          <a:p>
            <a:endParaRPr lang="en-US" dirty="0"/>
          </a:p>
        </p:txBody>
      </p:sp>
    </p:spTree>
    <p:extLst>
      <p:ext uri="{BB962C8B-B14F-4D97-AF65-F5344CB8AC3E}">
        <p14:creationId xmlns:p14="http://schemas.microsoft.com/office/powerpoint/2010/main" val="1438772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Classful IP address were determined how</a:t>
            </a:r>
            <a:r>
              <a:rPr lang="en-US" baseline="0" dirty="0"/>
              <a:t> many networks would be available to a customer. The amount of network are determined by how many octets are used. A class A address uses the first octet to create network, since one octet is 8 bits, we can have 126 networks with a class A address. The remaining three octets are available for hosts. Based on 24 bits in the remaining three octets, there is a possibility of 16,277,214 host per network using a class A address.</a:t>
            </a:r>
          </a:p>
          <a:p>
            <a:endParaRPr lang="en-US" baseline="0" dirty="0"/>
          </a:p>
          <a:p>
            <a:r>
              <a:rPr lang="en-US" baseline="0" dirty="0"/>
              <a:t>A class B address uses two octets to create networks, so a total of 16,384 networks are available. The remaining two octets are available for host addresses; 65,534 hosts are available for each class B network.</a:t>
            </a:r>
          </a:p>
          <a:p>
            <a:endParaRPr lang="en-US" baseline="0" dirty="0"/>
          </a:p>
          <a:p>
            <a:r>
              <a:rPr lang="en-US" baseline="0" dirty="0"/>
              <a:t>Class C addresses uses three octets to create networks. There is 2,097,152 networks available and the last octet is used for host addresses; 254 hosts per network is available.</a:t>
            </a:r>
          </a:p>
          <a:p>
            <a:endParaRPr lang="en-US" baseline="0" dirty="0"/>
          </a:p>
          <a:p>
            <a:r>
              <a:rPr lang="en-US" b="1" baseline="0" dirty="0"/>
              <a:t>History of classful addressing</a:t>
            </a:r>
          </a:p>
          <a:p>
            <a:r>
              <a:rPr lang="en-US" sz="1200" b="0" i="0" kern="1200" dirty="0">
                <a:solidFill>
                  <a:schemeClr val="tx1"/>
                </a:solidFill>
                <a:effectLst/>
                <a:latin typeface="+mn-lt"/>
                <a:ea typeface="+mn-ea"/>
                <a:cs typeface="+mn-cs"/>
              </a:rPr>
              <a:t>Prior to classful addressing, the first eight bits of an IP address defined the network a given host was a part of. This would have had the effect of limiting the internet to just 254 networks. Each of those networks contained 16,777,216 different IP addresses. As the internet grew, the inefficiency of allocating IP addresses this way became a problem. After all, there are a lot more than 254 organizations that need IP addresses, and a lot fewer networks that need 16.7 million IP addresses to themselves.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Simply put: we needed a way to more efficiently allocate addresses. In 1981, RFC791 and </a:t>
            </a:r>
            <a:r>
              <a:rPr lang="en-US" sz="1200" b="1" i="0" kern="1200" dirty="0">
                <a:solidFill>
                  <a:schemeClr val="tx1"/>
                </a:solidFill>
                <a:effectLst/>
                <a:latin typeface="+mn-lt"/>
                <a:ea typeface="+mn-ea"/>
                <a:cs typeface="+mn-cs"/>
              </a:rPr>
              <a:t>classful addressing</a:t>
            </a:r>
            <a:r>
              <a:rPr lang="en-US" sz="1200" b="0" i="0" kern="1200" dirty="0">
                <a:solidFill>
                  <a:schemeClr val="tx1"/>
                </a:solidFill>
                <a:effectLst/>
                <a:latin typeface="+mn-lt"/>
                <a:ea typeface="+mn-ea"/>
                <a:cs typeface="+mn-cs"/>
              </a:rPr>
              <a:t> came along to help solve that problem. With classful addresses, we went from just 254 available networks to 2,113,664 available networks. How?</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classful addressing works</a:t>
            </a:r>
          </a:p>
          <a:p>
            <a:r>
              <a:rPr lang="en-US" sz="1200" b="0" i="0" kern="1200" dirty="0">
                <a:solidFill>
                  <a:schemeClr val="tx1"/>
                </a:solidFill>
                <a:effectLst/>
                <a:latin typeface="+mn-lt"/>
                <a:ea typeface="+mn-ea"/>
                <a:cs typeface="+mn-cs"/>
              </a:rPr>
              <a:t>Classful addressing divides the IPv4 address space (0.0.0.0-255.255.255.255) into 5 classes: A, B, C, D, and E. However, only A, B, and C are used for network hosts. Class D, which covers the 224.0.0.0-239.255.255.255 IP address range, is reserved for multicasting, and class E (240.0.0.0-255.255.255.255) is reserved for “future use.”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are the limitations of classful IP addressing?</a:t>
            </a:r>
          </a:p>
          <a:p>
            <a:r>
              <a:rPr lang="en-US" sz="1200" b="0" i="0" kern="1200" dirty="0">
                <a:solidFill>
                  <a:schemeClr val="tx1"/>
                </a:solidFill>
                <a:effectLst/>
                <a:latin typeface="+mn-lt"/>
                <a:ea typeface="+mn-ea"/>
                <a:cs typeface="+mn-cs"/>
              </a:rPr>
              <a:t>As you can probably guess, the internet is hungry for IP addresses. While classful IP addressing was much more efficient than the older “first 8-bits” method of chopping up the IPv4 address space, it still wasn’t enough to keep up with growth.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internet popularity continued to surge past 1981, it became clear that allocating blocks of 16,777,216, 65,536, or 256 addresses simply wasn’t sustainable. Addresses were being wasted in too-large blocks, and it was clear there’d be a tipping point where we ran out of IP address space altogether.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best ways to understand why this was a problem is to consider an organization that needed a network just slightly bigger than a Class C. For example, suppose our example organization needs 500 IP addresses. Going up to a Class B network means wasting 65,034 addresses (65,534 </a:t>
            </a:r>
            <a:r>
              <a:rPr lang="en-US" sz="1200" b="0" i="1" kern="1200" dirty="0">
                <a:solidFill>
                  <a:schemeClr val="tx1"/>
                </a:solidFill>
                <a:effectLst/>
                <a:latin typeface="+mn-lt"/>
                <a:ea typeface="+mn-ea"/>
                <a:cs typeface="+mn-cs"/>
              </a:rPr>
              <a:t>usable</a:t>
            </a:r>
            <a:r>
              <a:rPr lang="en-US" sz="1200" b="0" i="0" kern="1200" dirty="0">
                <a:solidFill>
                  <a:schemeClr val="tx1"/>
                </a:solidFill>
                <a:effectLst/>
                <a:latin typeface="+mn-lt"/>
                <a:ea typeface="+mn-ea"/>
                <a:cs typeface="+mn-cs"/>
              </a:rPr>
              <a:t> Class B host addresses minus 500). Similarly, if it needed just 2 public IP addresses, a Class C would waste 252 (254 usable addresses – 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Any way you look at it, IP addresses under the IPv4 protocol were running out, either through waste or the upper limits of the system.</a:t>
            </a:r>
          </a:p>
          <a:p>
            <a:r>
              <a:rPr lang="en-US" sz="1200" b="1" i="0" kern="1200" dirty="0">
                <a:solidFill>
                  <a:schemeClr val="tx1"/>
                </a:solidFill>
                <a:effectLst/>
                <a:latin typeface="+mn-lt"/>
                <a:ea typeface="+mn-ea"/>
                <a:cs typeface="+mn-cs"/>
              </a:rPr>
              <a:t>Fact:</a:t>
            </a:r>
            <a:r>
              <a:rPr lang="en-US" sz="1200" b="0" i="0" kern="1200" dirty="0">
                <a:solidFill>
                  <a:schemeClr val="tx1"/>
                </a:solidFill>
                <a:effectLst/>
                <a:latin typeface="+mn-lt"/>
                <a:ea typeface="+mn-ea"/>
                <a:cs typeface="+mn-cs"/>
              </a:rPr>
              <a:t> There’s a calculated limit of 4,294,967,296 IPv4 addresses, and they were exhausted on April 21, 2017.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https://www.auvik.com/franklyit/blog/classful-classless-addressing/</a:t>
            </a:r>
          </a:p>
          <a:p>
            <a:r>
              <a:rPr lang="en-US" sz="1200" b="0" i="0" kern="1200" dirty="0">
                <a:solidFill>
                  <a:schemeClr val="tx1"/>
                </a:solidFill>
                <a:effectLst/>
                <a:latin typeface="+mn-lt"/>
                <a:ea typeface="+mn-ea"/>
                <a:cs typeface="+mn-cs"/>
              </a:rPr>
              <a:t>             https://www.tutorialspoint.com/ipv4/ipv4_address_classes.htm</a:t>
            </a:r>
          </a:p>
          <a:p>
            <a:endParaRPr lang="en-US" dirty="0"/>
          </a:p>
        </p:txBody>
      </p:sp>
    </p:spTree>
    <p:extLst>
      <p:ext uri="{BB962C8B-B14F-4D97-AF65-F5344CB8AC3E}">
        <p14:creationId xmlns:p14="http://schemas.microsoft.com/office/powerpoint/2010/main" val="110332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A	0-127</a:t>
            </a:r>
          </a:p>
          <a:p>
            <a:r>
              <a:rPr lang="en-US" dirty="0"/>
              <a:t>Class B	128-191</a:t>
            </a:r>
          </a:p>
          <a:p>
            <a:r>
              <a:rPr lang="en-US" dirty="0"/>
              <a:t>Class C	192-223</a:t>
            </a:r>
          </a:p>
        </p:txBody>
      </p:sp>
    </p:spTree>
    <p:extLst>
      <p:ext uri="{BB962C8B-B14F-4D97-AF65-F5344CB8AC3E}">
        <p14:creationId xmlns:p14="http://schemas.microsoft.com/office/powerpoint/2010/main" val="3010496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what you are trying to do will depend</a:t>
            </a:r>
            <a:r>
              <a:rPr lang="en-US" baseline="0" dirty="0"/>
              <a:t> on which type of Boolean math you will use. Routers route traffic according to Internet Protocol (IP) addresses and the subnet mask associated with each IP address. You will learn routers, routing and IP addressing in detail in the very near future, but for now we will focus on the fundamentals how we use Boolean logic to work with IP addresses and subnet masks.</a:t>
            </a:r>
            <a:endParaRPr lang="en-US" dirty="0"/>
          </a:p>
        </p:txBody>
      </p:sp>
    </p:spTree>
    <p:extLst>
      <p:ext uri="{BB962C8B-B14F-4D97-AF65-F5344CB8AC3E}">
        <p14:creationId xmlns:p14="http://schemas.microsoft.com/office/powerpoint/2010/main" val="1572207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A	0-127</a:t>
            </a:r>
          </a:p>
          <a:p>
            <a:r>
              <a:rPr lang="en-US" dirty="0"/>
              <a:t>Class B	128-191</a:t>
            </a:r>
          </a:p>
          <a:p>
            <a:r>
              <a:rPr lang="en-US" dirty="0"/>
              <a:t>Class C	192-223</a:t>
            </a:r>
          </a:p>
        </p:txBody>
      </p:sp>
    </p:spTree>
    <p:extLst>
      <p:ext uri="{BB962C8B-B14F-4D97-AF65-F5344CB8AC3E}">
        <p14:creationId xmlns:p14="http://schemas.microsoft.com/office/powerpoint/2010/main" val="1178462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networks must have an identifier and the identifier comes in the form of an IP address. </a:t>
            </a:r>
          </a:p>
          <a:p>
            <a:endParaRPr lang="en-US" baseline="0" dirty="0"/>
          </a:p>
          <a:p>
            <a:r>
              <a:rPr lang="en-US" baseline="0" dirty="0"/>
              <a:t>The network number, also called the network ID or network address, identifies the network. By definition, the network number is the numerically lowest number in the network. However, to prevent any ambiguity, the people that made up IP addressing added restriction that the network number cannot be assigned as an IP address. So, the lowest number in the network is the network ID. Then, the first (numerically lowest) host IP address is </a:t>
            </a:r>
            <a:r>
              <a:rPr lang="en-US" i="1" baseline="0" dirty="0"/>
              <a:t>one larger than </a:t>
            </a:r>
            <a:r>
              <a:rPr lang="en-US" baseline="0" dirty="0"/>
              <a:t>the network number.</a:t>
            </a:r>
          </a:p>
          <a:p>
            <a:endParaRPr lang="en-US" baseline="0" dirty="0"/>
          </a:p>
          <a:p>
            <a:r>
              <a:rPr lang="en-US" baseline="0" dirty="0"/>
              <a:t>Source: ICND1 100-105 pages 326-327</a:t>
            </a:r>
            <a:endParaRPr lang="en-US" dirty="0"/>
          </a:p>
        </p:txBody>
      </p:sp>
    </p:spTree>
    <p:extLst>
      <p:ext uri="{BB962C8B-B14F-4D97-AF65-F5344CB8AC3E}">
        <p14:creationId xmlns:p14="http://schemas.microsoft.com/office/powerpoint/2010/main" val="375591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a:t>
            </a:r>
            <a:r>
              <a:rPr lang="en-US" baseline="0" dirty="0"/>
              <a:t> device in a network must be able to broadcast to all other devices connected to the same network. The broadcast address is designated to be all ones in the host portion of the address. </a:t>
            </a:r>
          </a:p>
          <a:p>
            <a:endParaRPr lang="en-US" baseline="0" dirty="0"/>
          </a:p>
          <a:p>
            <a:pPr fontAlgn="base"/>
            <a:r>
              <a:rPr lang="en-US" sz="1200" b="0" i="0" kern="1200" dirty="0">
                <a:solidFill>
                  <a:schemeClr val="tx1"/>
                </a:solidFill>
                <a:effectLst/>
                <a:latin typeface="+mn-lt"/>
                <a:ea typeface="+mn-ea"/>
                <a:cs typeface="+mn-cs"/>
              </a:rPr>
              <a:t>Imagine you’re Paul Revere, riding from Boston to Lexington to warn citizens that the redcoats were coming. He may not be as fast as computer networks today, but Paul Revere was essentially acting much like a broadcast would- he was relaying his message to the entire town of Lexington.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 broadcast, in particular, is a simple message that is sent to all clients on a local area network. But just exactly what enables a network to broadcast a message to every single client on the network?</a:t>
            </a:r>
          </a:p>
          <a:p>
            <a:pPr fontAlgn="base"/>
            <a:endParaRPr lang="en-US" sz="1200" b="1" i="0" kern="1200" cap="all" dirty="0">
              <a:solidFill>
                <a:schemeClr val="tx1"/>
              </a:solidFill>
              <a:effectLst/>
              <a:latin typeface="+mn-lt"/>
              <a:ea typeface="+mn-ea"/>
              <a:cs typeface="+mn-cs"/>
            </a:endParaRPr>
          </a:p>
          <a:p>
            <a:pPr fontAlgn="base"/>
            <a:r>
              <a:rPr lang="en-US" sz="1200" b="1" i="0" kern="1200" cap="all" dirty="0">
                <a:solidFill>
                  <a:schemeClr val="tx1"/>
                </a:solidFill>
                <a:effectLst/>
                <a:latin typeface="+mn-lt"/>
                <a:ea typeface="+mn-ea"/>
                <a:cs typeface="+mn-cs"/>
              </a:rPr>
              <a:t>WHAT IS A BROADCAST ADDRESS?</a:t>
            </a:r>
          </a:p>
          <a:p>
            <a:pPr fontAlgn="base"/>
            <a:r>
              <a:rPr lang="en-US" sz="1200" b="0" i="0" kern="1200" dirty="0">
                <a:solidFill>
                  <a:schemeClr val="tx1"/>
                </a:solidFill>
                <a:effectLst/>
                <a:latin typeface="+mn-lt"/>
                <a:ea typeface="+mn-ea"/>
                <a:cs typeface="+mn-cs"/>
              </a:rPr>
              <a:t>A broadcast address is an address used to indicate that information being sent out should be delivered to every client on the local area network. These addresses are always the highest number possible in a particular network address or subnet. </a:t>
            </a:r>
          </a:p>
          <a:p>
            <a:endParaRPr lang="en-US" baseline="0" dirty="0"/>
          </a:p>
          <a:p>
            <a:r>
              <a:rPr lang="en-US" baseline="0" dirty="0"/>
              <a:t>Source: ICND1 100-105 pages 327, 478-479</a:t>
            </a:r>
          </a:p>
          <a:p>
            <a:r>
              <a:rPr lang="en-US" baseline="0" dirty="0"/>
              <a:t>             https://www.itprc.com/how-a-broadcast-address-works/</a:t>
            </a:r>
            <a:endParaRPr lang="en-US" dirty="0"/>
          </a:p>
        </p:txBody>
      </p:sp>
    </p:spTree>
    <p:extLst>
      <p:ext uri="{BB962C8B-B14F-4D97-AF65-F5344CB8AC3E}">
        <p14:creationId xmlns:p14="http://schemas.microsoft.com/office/powerpoint/2010/main" val="1211509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subnet mask, like the IP address itself is a 32 bit number and based on the binary numbering system and is a dotted decimal number. Unlike the IP address binary numbers, where the 1s</a:t>
            </a:r>
            <a:r>
              <a:rPr lang="en-US" baseline="0" dirty="0"/>
              <a:t> are determined by the dotted decimal number it represents, the subnet mask 1s determine the dotted decimal number.</a:t>
            </a:r>
            <a:r>
              <a:rPr lang="en-US" dirty="0"/>
              <a:t> Hence, a binary 1 will always be a network bit and a 0 will always be a host bit. Also, network bits will always be consecutive, counting</a:t>
            </a:r>
            <a:r>
              <a:rPr lang="en-US" baseline="0" dirty="0"/>
              <a:t> from  the left and the remaining non-network bits will be 0s for the remainder of the subnet mask.</a:t>
            </a:r>
          </a:p>
          <a:p>
            <a:endParaRPr lang="en-US" baseline="0" dirty="0"/>
          </a:p>
          <a:p>
            <a:r>
              <a:rPr lang="en-US" sz="1200" b="0" i="0" kern="1200" dirty="0">
                <a:solidFill>
                  <a:schemeClr val="tx1"/>
                </a:solidFill>
                <a:effectLst/>
                <a:latin typeface="+mn-lt"/>
                <a:ea typeface="+mn-ea"/>
                <a:cs typeface="+mn-cs"/>
              </a:rPr>
              <a:t>A subnet mask is a number that distinguishes the network address and the host address within an IP address. A subnet is a smaller network within a network that requires a subnet mask.</a:t>
            </a:r>
          </a:p>
          <a:p>
            <a:r>
              <a:rPr lang="en-US" sz="1200" b="0" i="0" kern="1200" dirty="0">
                <a:solidFill>
                  <a:schemeClr val="tx1"/>
                </a:solidFill>
                <a:effectLst/>
                <a:latin typeface="+mn-lt"/>
                <a:ea typeface="+mn-ea"/>
                <a:cs typeface="+mn-cs"/>
              </a:rPr>
              <a:t>Subnetting is the process of dividing a network into two or more subnets. Its primary function is to make the routing of data within a network more efficient and secure. Subnetting also helps make better use of IPv4 addresses.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connect a device to a network, the network assigns an IP address to the device. That IP address consists of two parts: the </a:t>
            </a:r>
            <a:r>
              <a:rPr lang="en-US" sz="1200" b="1" i="0" kern="1200" dirty="0">
                <a:solidFill>
                  <a:schemeClr val="tx1"/>
                </a:solidFill>
                <a:effectLst/>
                <a:latin typeface="+mn-lt"/>
                <a:ea typeface="+mn-ea"/>
                <a:cs typeface="+mn-cs"/>
              </a:rPr>
              <a:t>network portion</a:t>
            </a:r>
            <a:r>
              <a:rPr lang="en-US" sz="1200" b="0" i="0" kern="1200" dirty="0">
                <a:solidFill>
                  <a:schemeClr val="tx1"/>
                </a:solidFill>
                <a:effectLst/>
                <a:latin typeface="+mn-lt"/>
                <a:ea typeface="+mn-ea"/>
                <a:cs typeface="+mn-cs"/>
              </a:rPr>
              <a:t> and the </a:t>
            </a:r>
            <a:r>
              <a:rPr lang="en-US" sz="1200" b="1" i="0" kern="1200" dirty="0">
                <a:solidFill>
                  <a:schemeClr val="tx1"/>
                </a:solidFill>
                <a:effectLst/>
                <a:latin typeface="+mn-lt"/>
                <a:ea typeface="+mn-ea"/>
                <a:cs typeface="+mn-cs"/>
              </a:rPr>
              <a:t>host portion</a:t>
            </a:r>
            <a:r>
              <a:rPr lang="en-US" sz="1200" b="0" i="0" kern="1200" dirty="0">
                <a:solidFill>
                  <a:schemeClr val="tx1"/>
                </a:solidFill>
                <a:effectLst/>
                <a:latin typeface="+mn-lt"/>
                <a:ea typeface="+mn-ea"/>
                <a:cs typeface="+mn-cs"/>
              </a:rPr>
              <a:t>. The network portion of the IP address identifies the overall network while the host portion identifies the device.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network address and host address contained in an IP address are indistinguishable from each other without a subnet mask. The subnet mask allows network traffic to understand IP addresses by splitting them into the network and host addresses.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https://www.ipxo.com/blog/what-is-subnet-mask/</a:t>
            </a:r>
          </a:p>
          <a:p>
            <a:endParaRPr lang="en-US" dirty="0"/>
          </a:p>
        </p:txBody>
      </p:sp>
    </p:spTree>
    <p:extLst>
      <p:ext uri="{BB962C8B-B14F-4D97-AF65-F5344CB8AC3E}">
        <p14:creationId xmlns:p14="http://schemas.microsoft.com/office/powerpoint/2010/main" val="12068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subnet mask is all 1s in the network portion and then all 0s</a:t>
            </a:r>
            <a:r>
              <a:rPr lang="en-US" baseline="0" dirty="0"/>
              <a:t> in the host portion. Unlike the IP address, the subnet mask will always have the 1s together in a row, followed by the host bits (0s) all in a continuous row.</a:t>
            </a:r>
            <a:endParaRPr lang="en-US" dirty="0"/>
          </a:p>
        </p:txBody>
      </p:sp>
    </p:spTree>
    <p:extLst>
      <p:ext uri="{BB962C8B-B14F-4D97-AF65-F5344CB8AC3E}">
        <p14:creationId xmlns:p14="http://schemas.microsoft.com/office/powerpoint/2010/main" val="1469433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 in this slide represents Classless Interdomain Routing (CIDR). CIDR is a very simple way to express how many network bits the subnet mask is using. In</a:t>
            </a:r>
            <a:r>
              <a:rPr lang="en-US" baseline="0" dirty="0"/>
              <a:t> this slide, a class A subnet mask has 8 bits for network bits (1s), a class B has 16 network bits and a class C has 24 network bits.</a:t>
            </a:r>
          </a:p>
          <a:p>
            <a:endParaRPr lang="en-US" baseline="0" dirty="0"/>
          </a:p>
          <a:p>
            <a:endParaRPr lang="en-US" dirty="0"/>
          </a:p>
        </p:txBody>
      </p:sp>
    </p:spTree>
    <p:extLst>
      <p:ext uri="{BB962C8B-B14F-4D97-AF65-F5344CB8AC3E}">
        <p14:creationId xmlns:p14="http://schemas.microsoft.com/office/powerpoint/2010/main" val="4097994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Subnetting allows an administrator to create more networks than what a Classful</a:t>
            </a:r>
            <a:r>
              <a:rPr lang="en-US" baseline="0" dirty="0"/>
              <a:t> address naturally provides. This is done when the administrator converts a host bit into be a network bit. Host bits can be changed into network bits but network bits </a:t>
            </a:r>
            <a:r>
              <a:rPr lang="en-US" i="1" baseline="0" dirty="0"/>
              <a:t>cannot</a:t>
            </a:r>
            <a:r>
              <a:rPr lang="en-US" baseline="0" dirty="0"/>
              <a:t> be changed into host bits. When an administrator subnets an IP address, more networks are created at the cost of hosts—there will be two less hosts available for each network. Also, when the administrator subnets an address, the Classful address is now a classless address. </a:t>
            </a:r>
          </a:p>
          <a:p>
            <a:endParaRPr lang="en-US" baseline="0" dirty="0"/>
          </a:p>
          <a:p>
            <a:r>
              <a:rPr lang="en-US" sz="1200" b="1" i="0" kern="1200" dirty="0">
                <a:solidFill>
                  <a:schemeClr val="tx1"/>
                </a:solidFill>
                <a:effectLst/>
                <a:latin typeface="+mn-lt"/>
                <a:ea typeface="+mn-ea"/>
                <a:cs typeface="+mn-cs"/>
              </a:rPr>
              <a:t>Why use subnetting? </a:t>
            </a:r>
          </a:p>
          <a:p>
            <a:r>
              <a:rPr lang="en-US" sz="1200" b="0" i="0" kern="1200" dirty="0">
                <a:solidFill>
                  <a:schemeClr val="tx1"/>
                </a:solidFill>
                <a:effectLst/>
                <a:latin typeface="+mn-lt"/>
                <a:ea typeface="+mn-ea"/>
                <a:cs typeface="+mn-cs"/>
              </a:rPr>
              <a:t>Subnetting serves a number of purposes. From giving administrators more control over their networks and improving their networks’ performance. To boosting security and making more efficient use of IP addresses. Here are some of the key benefits.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More efficient routing of data</a:t>
            </a:r>
          </a:p>
          <a:p>
            <a:r>
              <a:rPr lang="en-US" sz="1200" b="0" i="0" kern="1200" dirty="0">
                <a:solidFill>
                  <a:schemeClr val="tx1"/>
                </a:solidFill>
                <a:effectLst/>
                <a:latin typeface="+mn-lt"/>
                <a:ea typeface="+mn-ea"/>
                <a:cs typeface="+mn-cs"/>
              </a:rPr>
              <a:t>Broadcast traffic creates a big inefficiency in networks. This traffic involves data packets traversing the network to every node. By dividing broadcast domains, subnetting reduces the number of nodes that broadcast traffic interacts with and makes the routing of data packets more direct and efficient.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think of a subnet as allowing different devices to communicate with different smaller networks, rather than all trying to communicate with the same network at the same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take 100 people trying to talk at the same time in a Zoom call as an example. There’d be too much information and noise to take anything in. However, if those 100 people split into 20 breakout rooms, they could have much more peaceful and productive conversations.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masks are key here. That’s because a subnet mask is what makes sure that traffic stays contained within its designated subnet. This reduces major congestion and the load imparted on the network. </a:t>
            </a:r>
          </a:p>
          <a:p>
            <a:r>
              <a:rPr lang="en-US" sz="1200" b="0" i="0" kern="1200" dirty="0">
                <a:solidFill>
                  <a:schemeClr val="tx1"/>
                </a:solidFill>
                <a:effectLst/>
                <a:latin typeface="+mn-lt"/>
                <a:ea typeface="+mn-ea"/>
                <a:cs typeface="+mn-cs"/>
              </a:rPr>
              <a:t>Subnetting effectively decreases the distance that data packets need to travel in the network. This also allows the network to route data more efficiently.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of this increases the speed and overall performance of the network.  </a:t>
            </a:r>
          </a:p>
          <a:p>
            <a:endParaRPr lang="en-US" baseline="0" dirty="0"/>
          </a:p>
          <a:p>
            <a:r>
              <a:rPr lang="en-US" sz="1200" b="1" i="0" kern="1200" dirty="0">
                <a:solidFill>
                  <a:schemeClr val="tx1"/>
                </a:solidFill>
                <a:effectLst/>
                <a:latin typeface="+mn-lt"/>
                <a:ea typeface="+mn-ea"/>
                <a:cs typeface="+mn-cs"/>
              </a:rPr>
              <a:t>Better network security</a:t>
            </a:r>
          </a:p>
          <a:p>
            <a:r>
              <a:rPr lang="en-US" sz="1200" b="0" i="0" kern="1200" dirty="0">
                <a:solidFill>
                  <a:schemeClr val="tx1"/>
                </a:solidFill>
                <a:effectLst/>
                <a:latin typeface="+mn-lt"/>
                <a:ea typeface="+mn-ea"/>
                <a:cs typeface="+mn-cs"/>
              </a:rPr>
              <a:t>If you’re operating a large local network, with many connected devices and a high volume of network traffic, there are a number of security advantages of running multiple subnets rather than one larger network. </a:t>
            </a:r>
          </a:p>
          <a:p>
            <a:r>
              <a:rPr lang="en-US" sz="1200" b="0" i="0" kern="1200" dirty="0">
                <a:solidFill>
                  <a:schemeClr val="tx1"/>
                </a:solidFill>
                <a:effectLst/>
                <a:latin typeface="+mn-lt"/>
                <a:ea typeface="+mn-ea"/>
                <a:cs typeface="+mn-cs"/>
              </a:rPr>
              <a:t>Most notably, if a subnet is compromised by an attack, only that network segment will be affected. Using subnets, instead of all devices on the same network being visible to attackers, they would only have access to other devices on the same subnet. </a:t>
            </a:r>
          </a:p>
          <a:p>
            <a:endParaRPr lang="en-US" baseline="0" dirty="0"/>
          </a:p>
          <a:p>
            <a:r>
              <a:rPr lang="en-US" sz="1200" b="0" i="0" kern="1200" dirty="0">
                <a:solidFill>
                  <a:schemeClr val="tx1"/>
                </a:solidFill>
                <a:effectLst/>
                <a:latin typeface="+mn-lt"/>
                <a:ea typeface="+mn-ea"/>
                <a:cs typeface="+mn-cs"/>
              </a:rPr>
              <a:t>You may want to create subnets to keep legitimate local network traffic </a:t>
            </a:r>
            <a:r>
              <a:rPr lang="en-US" sz="1200" b="0" i="0" kern="1200" dirty="0" err="1">
                <a:solidFill>
                  <a:schemeClr val="tx1"/>
                </a:solidFill>
                <a:effectLst/>
                <a:latin typeface="+mn-lt"/>
                <a:ea typeface="+mn-ea"/>
                <a:cs typeface="+mn-cs"/>
              </a:rPr>
              <a:t>siloed</a:t>
            </a:r>
            <a:r>
              <a:rPr lang="en-US" sz="1200" b="0" i="0" kern="1200" dirty="0">
                <a:solidFill>
                  <a:schemeClr val="tx1"/>
                </a:solidFill>
                <a:effectLst/>
                <a:latin typeface="+mn-lt"/>
                <a:ea typeface="+mn-ea"/>
                <a:cs typeface="+mn-cs"/>
              </a:rPr>
              <a:t>, too. Subnets make it possible to prevent all devices from accessing the entire network. This is a great solution if you want to keep certain files or processes secure or limit remote network access. </a:t>
            </a:r>
          </a:p>
          <a:p>
            <a:endParaRPr lang="en-US" sz="1200" b="0" i="0" kern="1200" baseline="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Increased lifespan of IPv4</a:t>
            </a:r>
          </a:p>
          <a:p>
            <a:r>
              <a:rPr lang="en-US" sz="1200" b="0" i="0" kern="1200" dirty="0">
                <a:solidFill>
                  <a:schemeClr val="tx1"/>
                </a:solidFill>
                <a:effectLst/>
                <a:latin typeface="+mn-lt"/>
                <a:ea typeface="+mn-ea"/>
                <a:cs typeface="+mn-cs"/>
              </a:rPr>
              <a:t>When the internet was first coming into use, it was easy to get an IP address. Since there is a limited number of possible IPv4 addresses, the available IP address stock quickly began to diminish. </a:t>
            </a:r>
          </a:p>
          <a:p>
            <a:r>
              <a:rPr lang="en-US" sz="1200" b="0" i="0" kern="1200" dirty="0">
                <a:solidFill>
                  <a:schemeClr val="tx1"/>
                </a:solidFill>
                <a:effectLst/>
                <a:latin typeface="+mn-lt"/>
                <a:ea typeface="+mn-ea"/>
                <a:cs typeface="+mn-cs"/>
              </a:rPr>
              <a:t>Looking for an IP address solution, creative minds came up with the idea of using subnetting to increase the utility of a single public IP address. </a:t>
            </a:r>
          </a:p>
          <a:p>
            <a:r>
              <a:rPr lang="en-US" sz="1200" b="0" i="0" kern="1200" dirty="0">
                <a:solidFill>
                  <a:schemeClr val="tx1"/>
                </a:solidFill>
                <a:effectLst/>
                <a:latin typeface="+mn-lt"/>
                <a:ea typeface="+mn-ea"/>
                <a:cs typeface="+mn-cs"/>
              </a:rPr>
              <a:t>Instead of each device having a unique IP address, a network can have a number of private IP addresses on a single IP network. This means that each device on an IP network has an IP address with a part that refers to the overall network IP address, and a part that refers to its subnet. </a:t>
            </a:r>
          </a:p>
          <a:p>
            <a:r>
              <a:rPr lang="en-US" sz="1200" b="0" i="0" kern="1200" dirty="0">
                <a:solidFill>
                  <a:schemeClr val="tx1"/>
                </a:solidFill>
                <a:effectLst/>
                <a:latin typeface="+mn-lt"/>
                <a:ea typeface="+mn-ea"/>
                <a:cs typeface="+mn-cs"/>
              </a:rPr>
              <a:t>This is why IPv4 remained the internet standard for much longer than if subnetting was not an option. </a:t>
            </a:r>
          </a:p>
          <a:p>
            <a:endParaRPr lang="en-US" baseline="0" dirty="0"/>
          </a:p>
          <a:p>
            <a:endParaRPr lang="en-US" baseline="0" dirty="0"/>
          </a:p>
          <a:p>
            <a:r>
              <a:rPr lang="en-US" baseline="0" dirty="0"/>
              <a:t>Source: ICND1 100-105 pages 312-313</a:t>
            </a:r>
          </a:p>
          <a:p>
            <a:r>
              <a:rPr lang="en-US" baseline="0" dirty="0"/>
              <a:t>             https://www.ipxo.com/blog/what-is-subnet-mask/</a:t>
            </a:r>
            <a:endParaRPr lang="en-US" dirty="0"/>
          </a:p>
        </p:txBody>
      </p:sp>
    </p:spTree>
    <p:extLst>
      <p:ext uri="{BB962C8B-B14F-4D97-AF65-F5344CB8AC3E}">
        <p14:creationId xmlns:p14="http://schemas.microsoft.com/office/powerpoint/2010/main" val="947714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a class B address was subnetted. A class B address has</a:t>
            </a:r>
            <a:r>
              <a:rPr lang="en-US" baseline="0" dirty="0"/>
              <a:t> 16 host bits to create new subnetwork IDs. The administrator needs more networks so all 8 host bits in the 3</a:t>
            </a:r>
            <a:r>
              <a:rPr lang="en-US" baseline="30000" dirty="0"/>
              <a:t>rd</a:t>
            </a:r>
            <a:r>
              <a:rPr lang="en-US" baseline="0" dirty="0"/>
              <a:t> octet were converted to network bits and this creates an additional 256 networks. Now there are only 254 address available for each of the new 256 networks, whereas in a Classful class B network there was 1 network with 65,534 host available.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312-313</a:t>
            </a:r>
          </a:p>
          <a:p>
            <a:endParaRPr lang="en-US" dirty="0"/>
          </a:p>
        </p:txBody>
      </p:sp>
    </p:spTree>
    <p:extLst>
      <p:ext uri="{BB962C8B-B14F-4D97-AF65-F5344CB8AC3E}">
        <p14:creationId xmlns:p14="http://schemas.microsoft.com/office/powerpoint/2010/main" val="1872336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converting </a:t>
            </a:r>
            <a:r>
              <a:rPr lang="en-US" baseline="0" dirty="0"/>
              <a:t>8 host bits in the 3</a:t>
            </a:r>
            <a:r>
              <a:rPr lang="en-US" baseline="30000" dirty="0"/>
              <a:t>rd</a:t>
            </a:r>
            <a:r>
              <a:rPr lang="en-US" baseline="0" dirty="0"/>
              <a:t> octet, we were able to create 256 subnetworks. Use the formula (2</a:t>
            </a:r>
            <a:r>
              <a:rPr lang="en-US" baseline="33000" dirty="0"/>
              <a:t>s</a:t>
            </a:r>
            <a:r>
              <a:rPr lang="en-US" baseline="0" dirty="0"/>
              <a:t> = number of subnets) to determine how many subnets can be created by converting host bits into network bits. In the example above, we converted 8 host bits into network bits, so 2</a:t>
            </a:r>
            <a:r>
              <a:rPr lang="en-US" baseline="33000" dirty="0"/>
              <a:t>8</a:t>
            </a:r>
            <a:r>
              <a:rPr lang="en-US" baseline="0" dirty="0"/>
              <a:t>= 256 subnets. Now there are only 254 address available for each network, whereas in a Classful class B network there were 65,534 host available. </a:t>
            </a:r>
          </a:p>
          <a:p>
            <a:endParaRPr lang="en-US" baseline="0" dirty="0"/>
          </a:p>
          <a:p>
            <a:r>
              <a:rPr lang="en-US" baseline="0" dirty="0"/>
              <a:t>2</a:t>
            </a:r>
            <a:r>
              <a:rPr lang="en-US" baseline="44000" dirty="0"/>
              <a:t>h</a:t>
            </a:r>
            <a:r>
              <a:rPr lang="en-US" baseline="0" dirty="0"/>
              <a:t> – 2 or 2</a:t>
            </a:r>
            <a:r>
              <a:rPr lang="en-US" baseline="44000" dirty="0"/>
              <a:t># of host bits </a:t>
            </a:r>
            <a:r>
              <a:rPr lang="en-US" baseline="0" dirty="0"/>
              <a:t>– 2  this formula determines the amount of IP addresses available to place onto devices in each subnet. You have to subtract 2 network addresses within each subnet because the first IP address (all 0s in the host bits) will be used for the network ID. The other IP address that is mandatory for each subnet is the Broadcast address (all 1s in the host bits).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312-313</a:t>
            </a:r>
          </a:p>
          <a:p>
            <a:endParaRPr lang="en-US" dirty="0"/>
          </a:p>
        </p:txBody>
      </p:sp>
    </p:spTree>
    <p:extLst>
      <p:ext uri="{BB962C8B-B14F-4D97-AF65-F5344CB8AC3E}">
        <p14:creationId xmlns:p14="http://schemas.microsoft.com/office/powerpoint/2010/main" val="19357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demonstrates how we manipulate a host bit in our Octet of Interest (OOI). We are converting the class C classful address 207.21.54.0 into two subnetworks. To create two subnets, we need to convert one host bit to make the two subnets. Use the formula 2</a:t>
            </a:r>
            <a:r>
              <a:rPr lang="en-US" baseline="44000" dirty="0"/>
              <a:t>s</a:t>
            </a:r>
            <a:r>
              <a:rPr lang="en-US" baseline="0" dirty="0"/>
              <a:t> = # of subnets (2</a:t>
            </a:r>
            <a:r>
              <a:rPr lang="en-US" baseline="44000" dirty="0"/>
              <a:t>1</a:t>
            </a:r>
            <a:r>
              <a:rPr lang="en-US" baseline="0" dirty="0"/>
              <a:t> = 2 subnets, 2</a:t>
            </a:r>
            <a:r>
              <a:rPr lang="en-US" baseline="44000" dirty="0"/>
              <a:t>2</a:t>
            </a:r>
            <a:r>
              <a:rPr lang="en-US" baseline="0" dirty="0"/>
              <a:t> = 4 subnets, 2</a:t>
            </a:r>
            <a:r>
              <a:rPr lang="en-US" baseline="44000" dirty="0"/>
              <a:t>5</a:t>
            </a:r>
            <a:r>
              <a:rPr lang="en-US" baseline="0" dirty="0"/>
              <a:t> = 32 subnets, etc.,). We created two subnets by converting one host bit to a network bit. The first subnet (subnet #1) has a range of IP addresses between 207.21.54</a:t>
            </a:r>
            <a:r>
              <a:rPr lang="en-US" b="1" baseline="0" dirty="0"/>
              <a:t>.0</a:t>
            </a:r>
            <a:r>
              <a:rPr lang="en-US" baseline="0" dirty="0"/>
              <a:t> to 207.21.54</a:t>
            </a:r>
            <a:r>
              <a:rPr lang="en-US" b="1" baseline="0" dirty="0"/>
              <a:t>.127</a:t>
            </a:r>
            <a:r>
              <a:rPr lang="en-US" baseline="0" dirty="0"/>
              <a:t>, we have 128 IP addresses in each subnet created. Remember, this octet started out with 256 Ip addresses; we split the octet into two smaller subnets, each with 128 IP addresses each. The second subnet (subnet #2) has the range of IP addresses between 207.21.54</a:t>
            </a:r>
            <a:r>
              <a:rPr lang="en-US" b="1" baseline="0" dirty="0"/>
              <a:t>.128 </a:t>
            </a:r>
            <a:r>
              <a:rPr lang="en-US" baseline="0" dirty="0"/>
              <a:t>to 207.21.54</a:t>
            </a:r>
            <a:r>
              <a:rPr lang="en-US" b="1" baseline="0" dirty="0"/>
              <a:t>.255</a:t>
            </a:r>
            <a:r>
              <a:rPr lang="en-US" baseline="0" dirty="0"/>
              <a:t>.</a:t>
            </a:r>
          </a:p>
          <a:p>
            <a:endParaRPr lang="en-US" baseline="0" dirty="0"/>
          </a:p>
          <a:p>
            <a:r>
              <a:rPr lang="en-US" baseline="0" dirty="0"/>
              <a:t>If a device has an address of 207.21.54.37 it would belong to the first subnet, subnet #1. Conversely, if a device has an address of 207.21.54.137 it would belong to the second subnet, subnet #2.</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300-330</a:t>
            </a:r>
          </a:p>
          <a:p>
            <a:r>
              <a:rPr lang="en-US" baseline="0" dirty="0"/>
              <a:t> </a:t>
            </a:r>
            <a:endParaRPr lang="en-US" dirty="0"/>
          </a:p>
        </p:txBody>
      </p:sp>
    </p:spTree>
    <p:extLst>
      <p:ext uri="{BB962C8B-B14F-4D97-AF65-F5344CB8AC3E}">
        <p14:creationId xmlns:p14="http://schemas.microsoft.com/office/powerpoint/2010/main" val="1146813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reach another person on the Internet you have to type an address into your computer - a name or a number. That address has to be unique so computers know where to find each other. ICANN coordinates these unique identifiers across the world. Without that coordination we wouldn't have one global Internet. </a:t>
            </a:r>
          </a:p>
          <a:p>
            <a:r>
              <a:rPr lang="en-US" dirty="0"/>
              <a:t>ICANN was formed in 1998. It is a not-for-profit partnership of people from all over the world dedicated to keeping the Internet secure, stable and interoperable. It promotes competition and develops policy on the Internet’s unique identifiers.</a:t>
            </a:r>
          </a:p>
          <a:p>
            <a:r>
              <a:rPr lang="en-US" dirty="0"/>
              <a:t>ICANN doesn’t control content on the Internet. It cannot stop spam and it doesn’t deal with access to the Internet. But through its coordination role of the Internet’s naming system, it does have an important impact on the expansion and evolution of the Internet. </a:t>
            </a:r>
          </a:p>
          <a:p>
            <a:r>
              <a:rPr lang="en-US" b="1"/>
              <a:t>What </a:t>
            </a:r>
            <a:r>
              <a:rPr lang="en-US" b="1" dirty="0"/>
              <a:t>is the domain name system?</a:t>
            </a:r>
            <a:endParaRPr lang="en-US" dirty="0"/>
          </a:p>
          <a:p>
            <a:r>
              <a:rPr lang="en-US" dirty="0"/>
              <a:t>The domain name system, or DNS, is a system designed to make the Internet accessible to human beings. The main way computers that make up the Internet find one another is through a series of numbers, with each number (called an “IP address”) correlating to a different device. However it is difficult for the human mind to remember long lists of numbers so the DNS uses letters rather than numbers, and then links a precise series of letters with a precise series of numbers.</a:t>
            </a:r>
          </a:p>
          <a:p>
            <a:endParaRPr lang="en-US" b="0" dirty="0"/>
          </a:p>
          <a:p>
            <a:r>
              <a:rPr lang="en-US" b="0" dirty="0"/>
              <a:t>(for more information see: https://www.icann.org/</a:t>
            </a:r>
            <a:r>
              <a:rPr lang="en-US" b="0" baseline="0" dirty="0"/>
              <a:t>)</a:t>
            </a:r>
            <a:endParaRPr lang="en-US" b="0" dirty="0"/>
          </a:p>
          <a:p>
            <a:endParaRPr lang="en-US" dirty="0"/>
          </a:p>
        </p:txBody>
      </p:sp>
    </p:spTree>
    <p:extLst>
      <p:ext uri="{BB962C8B-B14F-4D97-AF65-F5344CB8AC3E}">
        <p14:creationId xmlns:p14="http://schemas.microsoft.com/office/powerpoint/2010/main" val="962278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Using the formula 2</a:t>
            </a:r>
            <a:r>
              <a:rPr lang="en-US" baseline="44000" dirty="0"/>
              <a:t>s</a:t>
            </a:r>
            <a:r>
              <a:rPr lang="en-US" baseline="0" dirty="0"/>
              <a:t> = # of subnets; we can determine how many host bits need to be converted to network bits in order to create more networks.</a:t>
            </a:r>
            <a:endParaRPr lang="en-US" dirty="0"/>
          </a:p>
        </p:txBody>
      </p:sp>
    </p:spTree>
    <p:extLst>
      <p:ext uri="{BB962C8B-B14F-4D97-AF65-F5344CB8AC3E}">
        <p14:creationId xmlns:p14="http://schemas.microsoft.com/office/powerpoint/2010/main" val="416050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formula 2</a:t>
            </a:r>
            <a:r>
              <a:rPr lang="en-US" baseline="30000" dirty="0"/>
              <a:t>h</a:t>
            </a:r>
            <a:r>
              <a:rPr lang="en-US" dirty="0"/>
              <a:t>-2 = # of hosts, we can determine how many hosts will be on each subnet. We</a:t>
            </a:r>
            <a:r>
              <a:rPr lang="en-US" baseline="0" dirty="0"/>
              <a:t> subtract two (-2) IP addresses from each subnet we create. We must do this because each subnet must have both a subnet ID and a broadcast IP. Neither IP address cannot be assigned to a host.</a:t>
            </a:r>
          </a:p>
          <a:p>
            <a:endParaRPr lang="en-US" baseline="0" dirty="0"/>
          </a:p>
          <a:p>
            <a:r>
              <a:rPr lang="en-US" baseline="0" dirty="0"/>
              <a:t>Before subnetting, this class C octet had 256 IP addresses (.0 - .255) and two IP addresses were not to be assigned to the hosts. The very first IP address 207.21.54</a:t>
            </a:r>
            <a:r>
              <a:rPr lang="en-US" b="1" baseline="0" dirty="0"/>
              <a:t>.0 is </a:t>
            </a:r>
            <a:r>
              <a:rPr lang="en-US" b="0" baseline="0" dirty="0"/>
              <a:t>used as the </a:t>
            </a:r>
            <a:r>
              <a:rPr lang="en-US" b="1" baseline="0" dirty="0"/>
              <a:t>network ID</a:t>
            </a:r>
            <a:r>
              <a:rPr lang="en-US" b="0" baseline="0" dirty="0"/>
              <a:t> and the last IP address, </a:t>
            </a:r>
            <a:r>
              <a:rPr lang="en-US" baseline="0" dirty="0"/>
              <a:t>207.21.54</a:t>
            </a:r>
            <a:r>
              <a:rPr lang="en-US" b="1" baseline="0" dirty="0"/>
              <a:t>.255,</a:t>
            </a:r>
            <a:r>
              <a:rPr lang="en-US" b="0" baseline="0" dirty="0"/>
              <a:t> is used as the </a:t>
            </a:r>
            <a:r>
              <a:rPr lang="en-US" b="1" baseline="0" dirty="0"/>
              <a:t>broadcast IP </a:t>
            </a:r>
            <a:r>
              <a:rPr lang="en-US" b="0" baseline="0" dirty="0"/>
              <a:t>for the network. This leave 254 IP addresses to support individual hosts.</a:t>
            </a:r>
          </a:p>
          <a:p>
            <a:endParaRPr lang="en-US" b="0" baseline="0" dirty="0"/>
          </a:p>
          <a:p>
            <a:r>
              <a:rPr lang="en-US" b="0" baseline="0" dirty="0"/>
              <a:t>We subnetted one host bit and created two subnets. Each subnet has 128 IP addresses assigned to it. Each subnet must have a subnet ID and a broadcast IP address, therefore, each subnet can support 126 hosts per subnet. The first subnet will have the subnet ID of </a:t>
            </a:r>
            <a:r>
              <a:rPr lang="en-US" baseline="0" dirty="0"/>
              <a:t>207.21.54</a:t>
            </a:r>
            <a:r>
              <a:rPr lang="en-US" b="1" baseline="0" dirty="0"/>
              <a:t>.0 </a:t>
            </a:r>
            <a:r>
              <a:rPr lang="en-US" b="0" baseline="0" dirty="0"/>
              <a:t>with the broadcast IP address of </a:t>
            </a:r>
            <a:r>
              <a:rPr lang="en-US" baseline="0" dirty="0"/>
              <a:t>207.21.54</a:t>
            </a:r>
            <a:r>
              <a:rPr lang="en-US" b="1" baseline="0" dirty="0"/>
              <a:t>.127</a:t>
            </a: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second subnet will have the subnet ID of </a:t>
            </a:r>
            <a:r>
              <a:rPr lang="en-US" baseline="0" dirty="0"/>
              <a:t>207.21.54</a:t>
            </a:r>
            <a:r>
              <a:rPr lang="en-US" b="1" baseline="0" dirty="0"/>
              <a:t>.128 </a:t>
            </a:r>
            <a:r>
              <a:rPr lang="en-US" b="0" baseline="0" dirty="0"/>
              <a:t>with the broadcast IP address of </a:t>
            </a:r>
            <a:r>
              <a:rPr lang="en-US" baseline="0" dirty="0"/>
              <a:t>207.21.54</a:t>
            </a:r>
            <a:r>
              <a:rPr lang="en-US" b="1" baseline="0" dirty="0"/>
              <a:t>.255</a:t>
            </a:r>
            <a:endParaRPr lang="en-US" b="0" baseline="0" dirty="0"/>
          </a:p>
          <a:p>
            <a:endParaRPr lang="en-US" b="0" baseline="0" dirty="0"/>
          </a:p>
          <a:p>
            <a:r>
              <a:rPr lang="en-US" b="1" baseline="0" dirty="0"/>
              <a:t>Note:</a:t>
            </a:r>
            <a:r>
              <a:rPr lang="en-US" b="0" baseline="0" dirty="0"/>
              <a:t> We lose two IP addresses for each subnet created.</a:t>
            </a:r>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300-330</a:t>
            </a:r>
          </a:p>
          <a:p>
            <a:r>
              <a:rPr lang="en-US" baseline="0" dirty="0"/>
              <a:t> </a:t>
            </a:r>
            <a:endParaRPr lang="en-US" dirty="0"/>
          </a:p>
        </p:txBody>
      </p:sp>
    </p:spTree>
    <p:extLst>
      <p:ext uri="{BB962C8B-B14F-4D97-AF65-F5344CB8AC3E}">
        <p14:creationId xmlns:p14="http://schemas.microsoft.com/office/powerpoint/2010/main" val="2849436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(X) is a </a:t>
            </a:r>
            <a:r>
              <a:rPr lang="en-US" b="1" dirty="0"/>
              <a:t>variable</a:t>
            </a:r>
            <a:r>
              <a:rPr lang="en-US" dirty="0"/>
              <a:t> number, (X = 123 hosts; or X = 11,223 hosts) </a:t>
            </a:r>
          </a:p>
          <a:p>
            <a:endParaRPr lang="en-US" dirty="0"/>
          </a:p>
          <a:p>
            <a:r>
              <a:rPr lang="en-US" dirty="0"/>
              <a:t>Similar to the previous exercise (exercise #4), we need to determine how many bits are required to support our requirement. Unlike the previous</a:t>
            </a:r>
            <a:r>
              <a:rPr lang="en-US" baseline="0" dirty="0"/>
              <a:t> exercise, we are allocating bits to support the required amount of </a:t>
            </a:r>
            <a:r>
              <a:rPr lang="en-US" i="1" baseline="0" dirty="0"/>
              <a:t>hosts</a:t>
            </a:r>
            <a:r>
              <a:rPr lang="en-US" baseline="0" dirty="0"/>
              <a:t> instead of subnetworks. </a:t>
            </a:r>
            <a:r>
              <a:rPr lang="en-US" dirty="0"/>
              <a:t> When we allocate bits to create subnetworks, we count bits from the left.</a:t>
            </a:r>
            <a:r>
              <a:rPr lang="en-US" baseline="0" dirty="0"/>
              <a:t> It is the opposite for allocating bits for hosts – we count bits from the right. </a:t>
            </a:r>
          </a:p>
          <a:p>
            <a:endParaRPr lang="en-US" baseline="0" dirty="0"/>
          </a:p>
          <a:p>
            <a:r>
              <a:rPr lang="en-US" baseline="0" dirty="0"/>
              <a:t>Creating (X) number of </a:t>
            </a:r>
            <a:r>
              <a:rPr lang="en-US" i="1" baseline="0" dirty="0"/>
              <a:t>subnets</a:t>
            </a:r>
            <a:r>
              <a:rPr lang="en-US" baseline="0" dirty="0"/>
              <a:t>: convert host bits into network bits by counting from the </a:t>
            </a:r>
            <a:r>
              <a:rPr lang="en-US" b="0" i="1" baseline="0" dirty="0"/>
              <a:t>left</a:t>
            </a:r>
            <a:r>
              <a:rPr lang="en-US" baseline="0" dirty="0"/>
              <a:t>. Example: create 8 subnets  (2</a:t>
            </a:r>
            <a:r>
              <a:rPr lang="en-US" baseline="30000" dirty="0"/>
              <a:t>3</a:t>
            </a:r>
            <a:r>
              <a:rPr lang="en-US" baseline="0" dirty="0"/>
              <a:t> = 8 subnets) using a B class subnet mask</a:t>
            </a:r>
          </a:p>
          <a:p>
            <a:r>
              <a:rPr lang="en-US" baseline="0" dirty="0"/>
              <a:t>                                  	      255    .      255    .        0      .       0</a:t>
            </a:r>
          </a:p>
          <a:p>
            <a:r>
              <a:rPr lang="en-US" baseline="0" dirty="0"/>
              <a:t>		11111111.11111111.</a:t>
            </a:r>
            <a:r>
              <a:rPr lang="en-US" b="1" baseline="0" dirty="0"/>
              <a:t>111</a:t>
            </a:r>
            <a:r>
              <a:rPr lang="en-US" baseline="0" dirty="0"/>
              <a:t>00000.00000000  </a:t>
            </a:r>
            <a:r>
              <a:rPr lang="en-US" baseline="0" dirty="0">
                <a:sym typeface="Wingdings" panose="05000000000000000000" pitchFamily="2" charset="2"/>
              </a:rPr>
              <a:t>Note: 3 host bits changed to network bits</a:t>
            </a:r>
          </a:p>
          <a:p>
            <a:r>
              <a:rPr lang="en-US" baseline="0" dirty="0">
                <a:sym typeface="Wingdings" panose="05000000000000000000" pitchFamily="2" charset="2"/>
              </a:rPr>
              <a:t>			         </a:t>
            </a:r>
            <a:r>
              <a:rPr lang="en-US" b="1" baseline="0" dirty="0">
                <a:sym typeface="Wingdings" panose="05000000000000000000" pitchFamily="2" charset="2"/>
              </a:rPr>
              <a:t></a:t>
            </a:r>
          </a:p>
          <a:p>
            <a:r>
              <a:rPr lang="en-US" baseline="0" dirty="0">
                <a:sym typeface="Wingdings" panose="05000000000000000000" pitchFamily="2" charset="2"/>
              </a:rPr>
              <a:t>To create 8 subnets, take the first three host bits counting from the left to right </a:t>
            </a:r>
          </a:p>
          <a:p>
            <a:endParaRPr lang="en-US" baseline="0" dirty="0">
              <a:sym typeface="Wingdings" panose="05000000000000000000" pitchFamily="2" charset="2"/>
            </a:endParaRPr>
          </a:p>
          <a:p>
            <a:r>
              <a:rPr lang="en-US" baseline="0" dirty="0"/>
              <a:t>Creating (X) number of </a:t>
            </a:r>
            <a:r>
              <a:rPr lang="en-US" i="1" baseline="0" dirty="0"/>
              <a:t>hosts</a:t>
            </a:r>
            <a:r>
              <a:rPr lang="en-US" baseline="0" dirty="0"/>
              <a:t> per subnet: reserve host bits to insure there are enough host bits to support (X) of hosts on each subnet by counting from the </a:t>
            </a:r>
            <a:r>
              <a:rPr lang="en-US" i="1" baseline="0" dirty="0"/>
              <a:t>right</a:t>
            </a:r>
            <a:r>
              <a:rPr lang="en-US" baseline="0" dirty="0"/>
              <a:t>. Example: insure 6 hosts per subnet (2</a:t>
            </a:r>
            <a:r>
              <a:rPr lang="en-US" baseline="30000" dirty="0"/>
              <a:t>3</a:t>
            </a:r>
            <a:r>
              <a:rPr lang="en-US" baseline="0" dirty="0"/>
              <a:t> = 8 hosts -2) using a B class subnet mask</a:t>
            </a:r>
          </a:p>
          <a:p>
            <a:r>
              <a:rPr lang="en-US" baseline="0" dirty="0"/>
              <a:t>                                  	      255    .      255    .        0      .       0</a:t>
            </a:r>
          </a:p>
          <a:p>
            <a:r>
              <a:rPr lang="en-US" baseline="0" dirty="0"/>
              <a:t>		11111111.11111111.</a:t>
            </a:r>
            <a:r>
              <a:rPr lang="en-US" b="0" baseline="0" dirty="0"/>
              <a:t>111</a:t>
            </a:r>
            <a:r>
              <a:rPr lang="en-US" baseline="0" dirty="0"/>
              <a:t>11111.11111</a:t>
            </a:r>
            <a:r>
              <a:rPr lang="en-US" b="1" baseline="0" dirty="0"/>
              <a:t>000</a:t>
            </a:r>
            <a:r>
              <a:rPr lang="en-US" baseline="0" dirty="0"/>
              <a:t>  </a:t>
            </a:r>
            <a:r>
              <a:rPr lang="en-US" baseline="0" dirty="0">
                <a:sym typeface="Wingdings" panose="05000000000000000000" pitchFamily="2" charset="2"/>
              </a:rPr>
              <a:t>Note: 3 host bits changed to network bits</a:t>
            </a:r>
          </a:p>
          <a:p>
            <a:r>
              <a:rPr lang="en-US" baseline="0" dirty="0">
                <a:sym typeface="Wingdings" panose="05000000000000000000" pitchFamily="2" charset="2"/>
              </a:rPr>
              <a:t>				            </a:t>
            </a:r>
            <a:r>
              <a:rPr lang="en-US" b="1" baseline="0" dirty="0">
                <a:sym typeface="Wingdings" panose="05000000000000000000" pitchFamily="2" charset="2"/>
              </a:rPr>
              <a:t></a:t>
            </a:r>
          </a:p>
          <a:p>
            <a:r>
              <a:rPr lang="en-US" baseline="0" dirty="0">
                <a:sym typeface="Wingdings" panose="05000000000000000000" pitchFamily="2" charset="2"/>
              </a:rPr>
              <a:t>To reserves 6 hosts per subnet, count from the right to the left to insure there will be 6 hosts per network. </a:t>
            </a:r>
          </a:p>
          <a:p>
            <a:endParaRPr lang="en-US" dirty="0"/>
          </a:p>
        </p:txBody>
      </p:sp>
    </p:spTree>
    <p:extLst>
      <p:ext uri="{BB962C8B-B14F-4D97-AF65-F5344CB8AC3E}">
        <p14:creationId xmlns:p14="http://schemas.microsoft.com/office/powerpoint/2010/main" val="1379125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converting a single bit to a network bit, the subnet mask changes based on the value of the bit you converted.</a:t>
            </a:r>
            <a:r>
              <a:rPr lang="en-US" baseline="0" dirty="0"/>
              <a:t> In this case the value of the bit was 128. When converting host to network bits, we always convert the bits starting from the left of our number chart.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312-313</a:t>
            </a:r>
          </a:p>
          <a:p>
            <a:endParaRPr lang="en-US" dirty="0"/>
          </a:p>
        </p:txBody>
      </p:sp>
    </p:spTree>
    <p:extLst>
      <p:ext uri="{BB962C8B-B14F-4D97-AF65-F5344CB8AC3E}">
        <p14:creationId xmlns:p14="http://schemas.microsoft.com/office/powerpoint/2010/main" val="508298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converting two host bits to network bits, the subnet mask changes based on the value of the bits you converted.</a:t>
            </a:r>
            <a:r>
              <a:rPr lang="en-US" baseline="0" dirty="0"/>
              <a:t> In this case the value of the first bit was 128 and the value of the second bit is 64. When these two bits are added together we get the value of 192 (128 + 64 = 192)</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312-313</a:t>
            </a:r>
          </a:p>
          <a:p>
            <a:endParaRPr lang="en-US" dirty="0"/>
          </a:p>
        </p:txBody>
      </p:sp>
    </p:spTree>
    <p:extLst>
      <p:ext uri="{BB962C8B-B14F-4D97-AF65-F5344CB8AC3E}">
        <p14:creationId xmlns:p14="http://schemas.microsoft.com/office/powerpoint/2010/main" val="2456334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converting host bits to network bits, the subnet mask changes based on the value of the bits you converted.</a:t>
            </a:r>
            <a:r>
              <a:rPr lang="en-US" baseline="0" dirty="0"/>
              <a:t> In this case the value of all the bits added together we get the value of 255 (128 + 64 + 32 + 16 + 8 + 4 +2 +1 = 255)</a:t>
            </a:r>
          </a:p>
          <a:p>
            <a:endParaRPr lang="en-US" baseline="0" dirty="0"/>
          </a:p>
          <a:p>
            <a:r>
              <a:rPr lang="en-US" baseline="0" dirty="0"/>
              <a:t>If 1 host bit is converted to a network bit the subnet mask is 128</a:t>
            </a:r>
          </a:p>
          <a:p>
            <a:r>
              <a:rPr lang="en-US" baseline="0" dirty="0"/>
              <a:t>If 2 host bits are converted to network bits the subnet mask is 192 (128 + 64 = 192)</a:t>
            </a:r>
          </a:p>
          <a:p>
            <a:r>
              <a:rPr lang="en-US" baseline="0" dirty="0"/>
              <a:t>If 3 host bits are converted to network bits the subnet mask is 224 (128 + 64 + 32 = 224)</a:t>
            </a:r>
          </a:p>
          <a:p>
            <a:r>
              <a:rPr lang="en-US" baseline="0" dirty="0"/>
              <a:t>If 4 host bits are converted to network bits the subnet mask is 240 (128 + 64 + 32 + 16 = 240)</a:t>
            </a:r>
          </a:p>
          <a:p>
            <a:r>
              <a:rPr lang="en-US" baseline="0" dirty="0"/>
              <a:t>If 5 host bits are converted to network bits the subnet mask is 248 (128 + 64 + 32 + 16 + 8 = 248)</a:t>
            </a:r>
          </a:p>
          <a:p>
            <a:r>
              <a:rPr lang="en-US" baseline="0" dirty="0"/>
              <a:t>If 6 host bits are converted to network bits the subnet mask is 252 (128 + 64 + 32 + 16 + 8 + 4 = 252)</a:t>
            </a:r>
          </a:p>
          <a:p>
            <a:r>
              <a:rPr lang="en-US" baseline="0" dirty="0"/>
              <a:t>If 7 host bits are converted to network bits the subnet mask is 254 (128 + 64 + 32 + 16 + 8 + 4 + 2 = 254)</a:t>
            </a:r>
          </a:p>
          <a:p>
            <a:r>
              <a:rPr lang="en-US" baseline="0" dirty="0"/>
              <a:t>If 8 host bits are converted to network bits the subnet mask is 255 (128 + 64 + 32 + 16 + 8 + 4 + 2 + 1 = 255)</a:t>
            </a:r>
          </a:p>
          <a:p>
            <a:endParaRPr lang="en-US" baseline="0" dirty="0"/>
          </a:p>
          <a:p>
            <a:endParaRPr lang="en-US" baseline="0" dirty="0"/>
          </a:p>
          <a:p>
            <a:endParaRPr lang="en-US" baseline="0" dirty="0"/>
          </a:p>
          <a:p>
            <a:endParaRPr lang="en-US" baseline="0" dirty="0"/>
          </a:p>
          <a:p>
            <a:endParaRPr lang="en-US" dirty="0"/>
          </a:p>
        </p:txBody>
      </p:sp>
    </p:spTree>
    <p:extLst>
      <p:ext uri="{BB962C8B-B14F-4D97-AF65-F5344CB8AC3E}">
        <p14:creationId xmlns:p14="http://schemas.microsoft.com/office/powerpoint/2010/main" val="2137763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not limited to just the next octet! As long as there are host bits to convert to network bits, you can use them to make more</a:t>
            </a:r>
            <a:r>
              <a:rPr lang="en-US" baseline="0" dirty="0"/>
              <a:t> networks. In this slide, we are using the class A IP address 55.0.0.0  with the subnet mask 255.255.255.224. We know this is a class A IP address because the first octet falls between 0-127. All class A subnet masks are automatically 255.0.0.0 When we see the subnet mask 255.255.255.124 we can determine that all the bits in the second and third octets were used at network bits because they have the value of 255 assigned to them. Because the 4</a:t>
            </a:r>
            <a:r>
              <a:rPr lang="en-US" baseline="30000" dirty="0"/>
              <a:t>th</a:t>
            </a:r>
            <a:r>
              <a:rPr lang="en-US" baseline="0" dirty="0"/>
              <a:t> octet has 224, we can determine that only three bits were converted from host to network bits in the 4</a:t>
            </a:r>
            <a:r>
              <a:rPr lang="en-US" baseline="30000" dirty="0"/>
              <a:t>th</a:t>
            </a:r>
            <a:r>
              <a:rPr lang="en-US" baseline="0" dirty="0"/>
              <a:t> octet.</a:t>
            </a:r>
          </a:p>
          <a:p>
            <a:endParaRPr lang="en-US" baseline="0" dirty="0"/>
          </a:p>
          <a:p>
            <a:endParaRPr lang="en-US" baseline="0" dirty="0"/>
          </a:p>
          <a:p>
            <a:endParaRPr lang="en-US" dirty="0"/>
          </a:p>
        </p:txBody>
      </p:sp>
    </p:spTree>
    <p:extLst>
      <p:ext uri="{BB962C8B-B14F-4D97-AF65-F5344CB8AC3E}">
        <p14:creationId xmlns:p14="http://schemas.microsoft.com/office/powerpoint/2010/main" val="2739904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every subnet mask, you will get a certain amount of IP addresses associated with it. In this example we converted one host bit into a network bit and by looking at the binary place holder value, we see that we will get 128 IP addresses to place on our new subnet.</a:t>
            </a:r>
          </a:p>
          <a:p>
            <a:endParaRPr lang="en-US" dirty="0"/>
          </a:p>
          <a:p>
            <a:r>
              <a:rPr lang="en-US" dirty="0"/>
              <a:t>Also, we converted two host bits into network bits. When we look at the binary place holder value of the last network bit, we see a value of 64. When we convert two host bits into network bits, we get a subnet</a:t>
            </a:r>
            <a:r>
              <a:rPr lang="en-US" baseline="0" dirty="0"/>
              <a:t> mask of 192 (128 + 64 = 192) and we will get 64 IP addresses for each subnet.</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Using the binary place holder value of the subnet bit to calculate the answers to IP questions is often referred to as the “magic number” a.k.a. “rotator number.”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You can also determine the magic number by subtracting the subnet mask that has the last network bit from 256. </a:t>
            </a:r>
            <a:r>
              <a:rPr lang="en-US" b="1" dirty="0"/>
              <a:t>NOTE: </a:t>
            </a:r>
            <a:r>
              <a:rPr lang="en-US" dirty="0"/>
              <a:t>256 = the number of possible IP</a:t>
            </a:r>
            <a:r>
              <a:rPr lang="en-US" baseline="0" dirty="0"/>
              <a:t> addresses (.0 through .255)</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Example for last</a:t>
            </a:r>
            <a:r>
              <a:rPr lang="en-US" baseline="0" dirty="0"/>
              <a:t> subnet mask (128):   </a:t>
            </a:r>
            <a:r>
              <a:rPr lang="en-US" dirty="0"/>
              <a:t>256 		Example for last</a:t>
            </a:r>
            <a:r>
              <a:rPr lang="en-US" baseline="0" dirty="0"/>
              <a:t> subnet mask (192):    256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Subnet mask:		          - </a:t>
            </a:r>
            <a:r>
              <a:rPr lang="en-US" u="sng" baseline="0" dirty="0"/>
              <a:t>128</a:t>
            </a:r>
            <a:r>
              <a:rPr lang="en-US" baseline="0" dirty="0"/>
              <a:t>		Subnet mask:		           - </a:t>
            </a:r>
            <a:r>
              <a:rPr lang="en-US" u="sng" baseline="0" dirty="0"/>
              <a:t>192</a:t>
            </a:r>
            <a:endParaRPr lang="en-US" u="non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none" baseline="0" dirty="0"/>
              <a:t>Magic number:	            128		Magic number:	                64</a:t>
            </a:r>
            <a:endParaRPr lang="en-US" u="sng"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u="sng"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Tree>
    <p:extLst>
      <p:ext uri="{BB962C8B-B14F-4D97-AF65-F5344CB8AC3E}">
        <p14:creationId xmlns:p14="http://schemas.microsoft.com/office/powerpoint/2010/main" val="244750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demonstrates how the binary value of the subnet bit is equivalent to how many IP addresses are available based on how many subnet bits are used. When there are no subnets created, there are 256 IP addresses available to use.</a:t>
            </a:r>
            <a:r>
              <a:rPr lang="en-US" baseline="0" dirty="0"/>
              <a:t> If we convert the first host bit into a subnet bit, we now have two subnetworks, each network has 128 IP addresses. If we convert another host bit into a subnet bit, we will have created four subnets and each subnet will have 64 IP addresses within each subnet. </a:t>
            </a:r>
          </a:p>
          <a:p>
            <a:endParaRPr lang="en-US" baseline="0" dirty="0"/>
          </a:p>
          <a:p>
            <a:r>
              <a:rPr lang="en-US" baseline="0" dirty="0"/>
              <a:t>Notice how each time we convert a host bit into subnet bits, we get twice as many subnetworks and half as many IP addresses within each subnet. </a:t>
            </a:r>
          </a:p>
          <a:p>
            <a:endParaRPr lang="en-US" baseline="0" dirty="0"/>
          </a:p>
          <a:p>
            <a:endParaRPr lang="en-US" baseline="0" dirty="0"/>
          </a:p>
          <a:p>
            <a:endParaRPr lang="en-US" dirty="0"/>
          </a:p>
        </p:txBody>
      </p:sp>
    </p:spTree>
    <p:extLst>
      <p:ext uri="{BB962C8B-B14F-4D97-AF65-F5344CB8AC3E}">
        <p14:creationId xmlns:p14="http://schemas.microsoft.com/office/powerpoint/2010/main" val="423755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Octet of Interest (OOI) is identified by finding the last network bit (a binary 1) in the subnet mask. If the subnet mask has both binary 1’s and 0’s in it; it will be the octet</a:t>
            </a:r>
            <a:r>
              <a:rPr lang="en-US" baseline="0" dirty="0"/>
              <a:t> of interest. The OOI is really the only place where you are required to work in to determine the subnet ID. </a:t>
            </a:r>
          </a:p>
          <a:p>
            <a:endParaRPr lang="en-US" baseline="0" dirty="0"/>
          </a:p>
          <a:p>
            <a:r>
              <a:rPr lang="en-US" baseline="0" dirty="0"/>
              <a:t>If all eight of the host bits in the subnet mask are converted into network bits (all binary one’s), the Boolean AND math will keep the subnet number the same as the IP address number. </a:t>
            </a:r>
          </a:p>
          <a:p>
            <a:endParaRPr lang="en-US" baseline="0" dirty="0"/>
          </a:p>
          <a:p>
            <a:r>
              <a:rPr lang="en-US" baseline="0" dirty="0"/>
              <a:t>In the slide above, note that the first three octets in the IP address is 169.199.69 and after adding the subnet mask to the IP address using Boolean AND; it will remain 169.199.69</a:t>
            </a:r>
          </a:p>
          <a:p>
            <a:endParaRPr lang="en-US" baseline="0" dirty="0"/>
          </a:p>
          <a:p>
            <a:r>
              <a:rPr lang="en-US" dirty="0"/>
              <a:t>IP address: 	10101001.11000111.01000101.00000000</a:t>
            </a:r>
          </a:p>
          <a:p>
            <a:r>
              <a:rPr lang="en-US" dirty="0"/>
              <a:t>Subnet Mask:	</a:t>
            </a:r>
            <a:r>
              <a:rPr lang="en-US" u="sng" dirty="0"/>
              <a:t>11111111.11111111.11111111.11000000</a:t>
            </a:r>
            <a:endParaRPr lang="en-US"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none" dirty="0"/>
              <a:t>	</a:t>
            </a:r>
            <a:r>
              <a:rPr lang="en-US" dirty="0"/>
              <a:t>10101001.11000111.01000101.00000000</a:t>
            </a:r>
          </a:p>
          <a:p>
            <a:endParaRPr lang="en-US" u="sng" dirty="0"/>
          </a:p>
        </p:txBody>
      </p:sp>
    </p:spTree>
    <p:extLst>
      <p:ext uri="{BB962C8B-B14F-4D97-AF65-F5344CB8AC3E}">
        <p14:creationId xmlns:p14="http://schemas.microsoft.com/office/powerpoint/2010/main" val="3847212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IANA is responsible for coordinating some of the key elements that keep the Internet running smoothly. While the Internet is renowned for being a worldwide network free from central coordination, there is a technical need for some key parts of the Internet to be globally coordinated, and this coordination role is undertaken by IANA.</a:t>
            </a:r>
          </a:p>
          <a:p>
            <a:r>
              <a:rPr lang="en-US" dirty="0">
                <a:effectLst/>
              </a:rPr>
              <a:t>Specifically, they allocate and maintain unique codes and numbering systems that are used in the technical standards (“protocols”) that drive the Internet.</a:t>
            </a:r>
          </a:p>
          <a:p>
            <a:r>
              <a:rPr lang="en-US" dirty="0">
                <a:effectLst/>
              </a:rPr>
              <a:t>The various activities can be broadly grouped in to three categories:</a:t>
            </a:r>
          </a:p>
          <a:p>
            <a:r>
              <a:rPr lang="en-US" dirty="0">
                <a:effectLst/>
                <a:hlinkClick r:id="rId3"/>
              </a:rPr>
              <a:t>Domain Names</a:t>
            </a:r>
            <a:br>
              <a:rPr lang="en-US" dirty="0">
                <a:effectLst/>
              </a:rPr>
            </a:br>
            <a:r>
              <a:rPr lang="en-US" dirty="0">
                <a:effectLst/>
              </a:rPr>
              <a:t>Management of the DNS Root, the .int and .arpa domains, and an IDN practices resource.</a:t>
            </a:r>
          </a:p>
          <a:p>
            <a:r>
              <a:rPr lang="en-US" dirty="0">
                <a:effectLst/>
                <a:hlinkClick r:id="rId4"/>
              </a:rPr>
              <a:t>Number Resources</a:t>
            </a:r>
            <a:br>
              <a:rPr lang="en-US" dirty="0">
                <a:effectLst/>
              </a:rPr>
            </a:br>
            <a:r>
              <a:rPr lang="en-US" dirty="0">
                <a:effectLst/>
              </a:rPr>
              <a:t>Co-ordination of the global pool of IP and AS numbers, primarily providing them to Regional Internet Registries (RIR).</a:t>
            </a:r>
          </a:p>
          <a:p>
            <a:r>
              <a:rPr lang="en-US" dirty="0">
                <a:effectLst/>
                <a:hlinkClick r:id="rId5"/>
              </a:rPr>
              <a:t>Protocol Assignments</a:t>
            </a:r>
            <a:br>
              <a:rPr lang="en-US" dirty="0">
                <a:effectLst/>
              </a:rPr>
            </a:br>
            <a:r>
              <a:rPr lang="en-US" dirty="0">
                <a:effectLst/>
              </a:rPr>
              <a:t>Internet protocols’ numbering systems are managed in conjunction with standards bodies.</a:t>
            </a:r>
          </a:p>
          <a:p>
            <a:r>
              <a:rPr lang="en-US" dirty="0">
                <a:effectLst/>
              </a:rPr>
              <a:t>They are one of the Internet's oldest institutions, with the IANA functions dating back to the 1970s. Today the services are provided by </a:t>
            </a:r>
            <a:r>
              <a:rPr lang="en-US" dirty="0">
                <a:effectLst/>
                <a:hlinkClick r:id="rId6"/>
              </a:rPr>
              <a:t>Public Technical Identifiers</a:t>
            </a:r>
            <a:r>
              <a:rPr lang="en-US" dirty="0">
                <a:effectLst/>
              </a:rPr>
              <a:t>, a purpose-built organization for providing the IANA functions to the community. PTI is an affiliate of </a:t>
            </a:r>
            <a:r>
              <a:rPr lang="en-US" dirty="0">
                <a:effectLst/>
                <a:hlinkClick r:id="rId7"/>
              </a:rPr>
              <a:t>ICANN</a:t>
            </a:r>
            <a:r>
              <a:rPr lang="en-US" dirty="0">
                <a:effectLst/>
              </a:rPr>
              <a:t>, an internationally-organized non-profit organization set up by the Internet community to coordinate our areas of responsibilities.</a:t>
            </a:r>
          </a:p>
          <a:p>
            <a:endParaRPr lang="en-US" b="0" dirty="0"/>
          </a:p>
          <a:p>
            <a:r>
              <a:rPr lang="en-US" b="0" dirty="0"/>
              <a:t>(for more information see: http://www.iana.org/</a:t>
            </a:r>
            <a:r>
              <a:rPr lang="en-US" b="0" baseline="0" dirty="0"/>
              <a:t>)</a:t>
            </a:r>
            <a:endParaRPr lang="en-US" b="0" dirty="0"/>
          </a:p>
          <a:p>
            <a:endParaRPr lang="en-US" dirty="0"/>
          </a:p>
        </p:txBody>
      </p:sp>
    </p:spTree>
    <p:extLst>
      <p:ext uri="{BB962C8B-B14F-4D97-AF65-F5344CB8AC3E}">
        <p14:creationId xmlns:p14="http://schemas.microsoft.com/office/powerpoint/2010/main" val="3241319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Boolean AND algebra you can determine the network ID. Because of the “AND” rules, anytime there is</a:t>
            </a:r>
            <a:r>
              <a:rPr lang="en-US" baseline="0" dirty="0"/>
              <a:t> a “255” in the subnet mask, the value will automatically become the value of the IP address the mask corresponds to.</a:t>
            </a:r>
            <a:endParaRPr lang="en-US" dirty="0"/>
          </a:p>
        </p:txBody>
      </p:sp>
    </p:spTree>
    <p:extLst>
      <p:ext uri="{BB962C8B-B14F-4D97-AF65-F5344CB8AC3E}">
        <p14:creationId xmlns:p14="http://schemas.microsoft.com/office/powerpoint/2010/main" val="4042531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Binary math method using </a:t>
            </a:r>
            <a:r>
              <a:rPr lang="en-US" sz="1200" kern="1200" dirty="0">
                <a:solidFill>
                  <a:schemeClr val="tx1"/>
                </a:solidFill>
                <a:effectLst/>
                <a:latin typeface="Arial" charset="0"/>
                <a:ea typeface="+mn-ea"/>
                <a:cs typeface="+mn-cs"/>
              </a:rPr>
              <a:t>1.) 188.26.221.100  255.255.255.240 from Exercise 3 for example.</a:t>
            </a:r>
            <a:endParaRPr lang="en-US" baseline="0" dirty="0"/>
          </a:p>
          <a:p>
            <a:endParaRPr lang="en-US" baseline="0" dirty="0"/>
          </a:p>
          <a:p>
            <a:r>
              <a:rPr lang="en-US" sz="1200" kern="1200" dirty="0">
                <a:solidFill>
                  <a:schemeClr val="tx1"/>
                </a:solidFill>
                <a:effectLst/>
                <a:latin typeface="Arial" charset="0"/>
                <a:ea typeface="+mn-ea"/>
                <a:cs typeface="+mn-cs"/>
              </a:rPr>
              <a:t>1. Determine the class (A = 0-127; B = 128-191; C = 192-223) by looking at the first octet.  Look at the following IP address: 188.26.221.100; this IP is a class B address because the first octet is 188 (it is in the range of 128-191).  Because it is a class B address, the first two octets are dedicated to network bits (255.255.0.0).</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2. Determine the bits for the subnet.</a:t>
            </a:r>
          </a:p>
          <a:p>
            <a:r>
              <a:rPr lang="en-US" sz="1200" kern="1200" dirty="0">
                <a:solidFill>
                  <a:schemeClr val="tx1"/>
                </a:solidFill>
                <a:effectLst/>
                <a:latin typeface="Arial" charset="0"/>
                <a:ea typeface="+mn-ea"/>
                <a:cs typeface="+mn-cs"/>
              </a:rPr>
              <a:t>255.255.255.240 = is a class B address (class B = 255.255.0.0).  Look at the remaining bits used in the subnet octets.  In this case, we are using 8 bits from the third octet (255) and four bits from the fourth octet (240), a total of 12 bits.  See below: we are using 12 bits as counted from the left.</a:t>
            </a:r>
          </a:p>
          <a:p>
            <a:r>
              <a:rPr lang="en-US" sz="1200" kern="1200" dirty="0">
                <a:solidFill>
                  <a:schemeClr val="tx1"/>
                </a:solidFill>
                <a:effectLst/>
                <a:latin typeface="Arial" charset="0"/>
                <a:ea typeface="+mn-ea"/>
                <a:cs typeface="+mn-cs"/>
              </a:rPr>
              <a:t>	3</a:t>
            </a:r>
            <a:r>
              <a:rPr lang="en-US" sz="1200" kern="1200" baseline="30000" dirty="0">
                <a:solidFill>
                  <a:schemeClr val="tx1"/>
                </a:solidFill>
                <a:effectLst/>
                <a:latin typeface="Arial" charset="0"/>
                <a:ea typeface="+mn-ea"/>
                <a:cs typeface="+mn-cs"/>
              </a:rPr>
              <a:t>rd</a:t>
            </a:r>
            <a:r>
              <a:rPr lang="en-US" sz="1200" kern="1200" dirty="0">
                <a:solidFill>
                  <a:schemeClr val="tx1"/>
                </a:solidFill>
                <a:effectLst/>
                <a:latin typeface="Arial" charset="0"/>
                <a:ea typeface="+mn-ea"/>
                <a:cs typeface="+mn-cs"/>
              </a:rPr>
              <a:t> Octet			4</a:t>
            </a:r>
            <a:r>
              <a:rPr lang="en-US" sz="1200" kern="1200" baseline="30000" dirty="0">
                <a:solidFill>
                  <a:schemeClr val="tx1"/>
                </a:solidFill>
                <a:effectLst/>
                <a:latin typeface="Arial" charset="0"/>
                <a:ea typeface="+mn-ea"/>
                <a:cs typeface="+mn-cs"/>
              </a:rPr>
              <a:t>th</a:t>
            </a:r>
            <a:r>
              <a:rPr lang="en-US" sz="1200" kern="1200" dirty="0">
                <a:solidFill>
                  <a:schemeClr val="tx1"/>
                </a:solidFill>
                <a:effectLst/>
                <a:latin typeface="Arial" charset="0"/>
                <a:ea typeface="+mn-ea"/>
                <a:cs typeface="+mn-cs"/>
              </a:rPr>
              <a:t> Octet</a:t>
            </a:r>
          </a:p>
          <a:p>
            <a:r>
              <a:rPr lang="en-US" sz="1200" b="1" kern="1200" dirty="0">
                <a:solidFill>
                  <a:schemeClr val="tx1"/>
                </a:solidFill>
                <a:effectLst/>
                <a:latin typeface="Arial" charset="0"/>
                <a:ea typeface="+mn-ea"/>
                <a:cs typeface="+mn-cs"/>
              </a:rPr>
              <a:t>128  192  224  240</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248  252  254  255</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128  192  224  240</a:t>
            </a:r>
            <a:r>
              <a:rPr lang="en-US" sz="1200" kern="1200" dirty="0">
                <a:solidFill>
                  <a:schemeClr val="tx1"/>
                </a:solidFill>
                <a:effectLst/>
                <a:latin typeface="Arial" charset="0"/>
                <a:ea typeface="+mn-ea"/>
                <a:cs typeface="+mn-cs"/>
              </a:rPr>
              <a:t>  248  252  254  255</a:t>
            </a:r>
          </a:p>
          <a:p>
            <a:r>
              <a:rPr lang="en-US" sz="1200" b="1" kern="1200" dirty="0">
                <a:solidFill>
                  <a:schemeClr val="tx1"/>
                </a:solidFill>
                <a:effectLst/>
                <a:latin typeface="Arial" charset="0"/>
                <a:ea typeface="+mn-ea"/>
                <a:cs typeface="+mn-cs"/>
              </a:rPr>
              <a:t>128   64    32    16</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8      4      2      1</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128   64    32    16</a:t>
            </a:r>
            <a:r>
              <a:rPr lang="en-US" sz="1200" kern="1200" dirty="0">
                <a:solidFill>
                  <a:schemeClr val="tx1"/>
                </a:solidFill>
                <a:effectLst/>
                <a:latin typeface="Arial" charset="0"/>
                <a:ea typeface="+mn-ea"/>
                <a:cs typeface="+mn-cs"/>
              </a:rPr>
              <a:t>     8      4      2      1</a:t>
            </a:r>
          </a:p>
          <a:p>
            <a:r>
              <a:rPr lang="en-US" sz="1200" b="1" kern="1200" dirty="0">
                <a:solidFill>
                  <a:schemeClr val="tx1"/>
                </a:solidFill>
                <a:effectLst/>
                <a:latin typeface="Arial" charset="0"/>
                <a:ea typeface="+mn-ea"/>
                <a:cs typeface="+mn-cs"/>
              </a:rPr>
              <a:t>  1      1      1      1      1      1      1      1	  1      1      1      1</a:t>
            </a:r>
            <a:r>
              <a:rPr lang="en-US" sz="1200" kern="1200" dirty="0">
                <a:solidFill>
                  <a:schemeClr val="tx1"/>
                </a:solidFill>
                <a:effectLst/>
                <a:latin typeface="Arial" charset="0"/>
                <a:ea typeface="+mn-ea"/>
                <a:cs typeface="+mn-cs"/>
              </a:rPr>
              <a:t>      0      0      0      0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1 = network bit</a:t>
            </a:r>
          </a:p>
          <a:p>
            <a:r>
              <a:rPr lang="en-US" sz="1200" kern="1200" dirty="0">
                <a:solidFill>
                  <a:schemeClr val="tx1"/>
                </a:solidFill>
                <a:effectLst/>
                <a:latin typeface="Arial" charset="0"/>
                <a:ea typeface="+mn-ea"/>
                <a:cs typeface="+mn-cs"/>
              </a:rPr>
              <a:t>             					</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 0 = host bit</a:t>
            </a:r>
          </a:p>
          <a:p>
            <a:r>
              <a:rPr lang="en-US" sz="1200" kern="1200" dirty="0">
                <a:solidFill>
                  <a:schemeClr val="tx1"/>
                </a:solidFill>
                <a:effectLst/>
                <a:latin typeface="Arial" charset="0"/>
                <a:ea typeface="+mn-ea"/>
                <a:cs typeface="+mn-cs"/>
              </a:rPr>
              <a:t>3. Determine subnetwork ID by using Boolean math </a:t>
            </a:r>
          </a:p>
          <a:p>
            <a:r>
              <a:rPr lang="en-US" sz="1200" kern="1200" dirty="0">
                <a:solidFill>
                  <a:schemeClr val="tx1"/>
                </a:solidFill>
                <a:effectLst/>
                <a:latin typeface="Arial" charset="0"/>
                <a:ea typeface="+mn-ea"/>
                <a:cs typeface="+mn-cs"/>
              </a:rPr>
              <a:t>(0 and 0 = 0; 0 and 1 = 0; 1 and 0 = 0; 1 and 1 = 1).</a:t>
            </a:r>
          </a:p>
          <a:p>
            <a:r>
              <a:rPr lang="en-US" sz="1200" kern="1200" dirty="0">
                <a:solidFill>
                  <a:schemeClr val="tx1"/>
                </a:solidFill>
                <a:effectLst/>
                <a:latin typeface="Arial" charset="0"/>
                <a:ea typeface="+mn-ea"/>
                <a:cs typeface="+mn-cs"/>
              </a:rPr>
              <a:t>188.26.221.100 = 10111100. 00011010. 11011101. 01100100</a:t>
            </a:r>
          </a:p>
          <a:p>
            <a:r>
              <a:rPr lang="en-US" sz="1200" kern="1200" dirty="0">
                <a:solidFill>
                  <a:schemeClr val="tx1"/>
                </a:solidFill>
                <a:effectLst/>
                <a:latin typeface="Arial" charset="0"/>
                <a:ea typeface="+mn-ea"/>
                <a:cs typeface="+mn-cs"/>
              </a:rPr>
              <a:t>255.255.255.240=11111111. 11111111. </a:t>
            </a:r>
            <a:r>
              <a:rPr lang="en-US" sz="1200" b="1" kern="1200" dirty="0">
                <a:solidFill>
                  <a:schemeClr val="tx1"/>
                </a:solidFill>
                <a:effectLst/>
                <a:latin typeface="Arial" charset="0"/>
                <a:ea typeface="+mn-ea"/>
                <a:cs typeface="+mn-cs"/>
              </a:rPr>
              <a:t>11111111. 1111</a:t>
            </a:r>
            <a:r>
              <a:rPr lang="en-US" sz="1200" kern="1200" dirty="0">
                <a:solidFill>
                  <a:schemeClr val="tx1"/>
                </a:solidFill>
                <a:effectLst/>
                <a:latin typeface="Arial" charset="0"/>
                <a:ea typeface="+mn-ea"/>
                <a:cs typeface="+mn-cs"/>
              </a:rPr>
              <a:t>0000    </a:t>
            </a:r>
            <a:r>
              <a:rPr lang="en-US" sz="1200" b="1" kern="1200" dirty="0">
                <a:solidFill>
                  <a:schemeClr val="tx1"/>
                </a:solidFill>
                <a:effectLst/>
                <a:latin typeface="Arial" charset="0"/>
                <a:ea typeface="+mn-ea"/>
                <a:cs typeface="+mn-cs"/>
              </a:rPr>
              <a:t>(Subnet bits)</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188      .       26      .       221    .         96</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NOTE: Anytime a 255 is in the subnet mask, the octet it is associated with, will be the number of the octet…….just do the Boolean “and” math to prove it!  The only “real” work you have to do is based on the Octet of Interest (OOI), or the last octet which subnet bits are borrowed from.</a:t>
            </a:r>
          </a:p>
          <a:p>
            <a:r>
              <a:rPr lang="en-US" sz="1200" kern="1200" dirty="0">
                <a:solidFill>
                  <a:schemeClr val="tx1"/>
                </a:solidFill>
                <a:effectLst/>
                <a:latin typeface="Arial" charset="0"/>
                <a:ea typeface="+mn-ea"/>
                <a:cs typeface="+mn-cs"/>
              </a:rPr>
              <a:t>____________________________________________________________________________________</a:t>
            </a:r>
          </a:p>
          <a:p>
            <a:r>
              <a:rPr lang="en-US" sz="1200" kern="1200" dirty="0">
                <a:solidFill>
                  <a:schemeClr val="tx1"/>
                </a:solidFill>
                <a:effectLst/>
                <a:latin typeface="Arial" charset="0"/>
                <a:ea typeface="+mn-ea"/>
                <a:cs typeface="+mn-cs"/>
              </a:rPr>
              <a:t>1.) 188.26.221.100  255.255.255.240	</a:t>
            </a:r>
            <a:r>
              <a:rPr lang="en-US" sz="1200" u="sng" kern="1200" dirty="0">
                <a:solidFill>
                  <a:schemeClr val="tx1"/>
                </a:solidFill>
                <a:effectLst/>
                <a:latin typeface="Arial" charset="0"/>
                <a:ea typeface="+mn-ea"/>
                <a:cs typeface="+mn-cs"/>
              </a:rPr>
              <a:t>Class:</a:t>
            </a:r>
            <a:r>
              <a:rPr lang="en-US" sz="1200" kern="1200" dirty="0">
                <a:solidFill>
                  <a:schemeClr val="tx1"/>
                </a:solidFill>
                <a:effectLst/>
                <a:latin typeface="Arial" charset="0"/>
                <a:ea typeface="+mn-ea"/>
                <a:cs typeface="+mn-cs"/>
              </a:rPr>
              <a:t> B	</a:t>
            </a:r>
            <a:r>
              <a:rPr lang="en-US" sz="1200" u="sng" kern="1200" dirty="0">
                <a:solidFill>
                  <a:schemeClr val="tx1"/>
                </a:solidFill>
                <a:effectLst/>
                <a:latin typeface="Arial" charset="0"/>
                <a:ea typeface="+mn-ea"/>
                <a:cs typeface="+mn-cs"/>
              </a:rPr>
              <a:t># of Bits taken</a:t>
            </a:r>
            <a:r>
              <a:rPr lang="en-US" sz="1200" kern="1200" dirty="0">
                <a:solidFill>
                  <a:schemeClr val="tx1"/>
                </a:solidFill>
                <a:effectLst/>
                <a:latin typeface="Arial" charset="0"/>
                <a:ea typeface="+mn-ea"/>
                <a:cs typeface="+mn-cs"/>
              </a:rPr>
              <a:t>: 8+4=12  </a:t>
            </a:r>
            <a:r>
              <a:rPr lang="en-US" sz="1200" u="sng" kern="1200" dirty="0">
                <a:solidFill>
                  <a:schemeClr val="tx1"/>
                </a:solidFill>
                <a:effectLst/>
                <a:latin typeface="Arial" charset="0"/>
                <a:ea typeface="+mn-ea"/>
                <a:cs typeface="+mn-cs"/>
              </a:rPr>
              <a:t>Network ID</a:t>
            </a:r>
            <a:r>
              <a:rPr lang="en-US" sz="1200" kern="1200" dirty="0">
                <a:solidFill>
                  <a:schemeClr val="tx1"/>
                </a:solidFill>
                <a:effectLst/>
                <a:latin typeface="Arial" charset="0"/>
                <a:ea typeface="+mn-ea"/>
                <a:cs typeface="+mn-cs"/>
              </a:rPr>
              <a:t>: 188.26.0.0</a:t>
            </a:r>
          </a:p>
          <a:p>
            <a:r>
              <a:rPr lang="en-US" sz="1200" kern="1200" dirty="0">
                <a:solidFill>
                  <a:schemeClr val="tx1"/>
                </a:solidFill>
                <a:effectLst/>
                <a:latin typeface="Arial" charset="0"/>
                <a:ea typeface="+mn-ea"/>
                <a:cs typeface="+mn-cs"/>
              </a:rPr>
              <a:t> </a:t>
            </a:r>
          </a:p>
          <a:p>
            <a:r>
              <a:rPr lang="en-US" sz="1200" b="1" kern="1200" dirty="0">
                <a:solidFill>
                  <a:schemeClr val="tx1"/>
                </a:solidFill>
                <a:effectLst/>
                <a:latin typeface="Arial" charset="0"/>
                <a:ea typeface="+mn-ea"/>
                <a:cs typeface="+mn-cs"/>
              </a:rPr>
              <a:t>128  192  224</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240</a:t>
            </a:r>
            <a:r>
              <a:rPr lang="en-US" sz="1200" kern="1200" dirty="0">
                <a:solidFill>
                  <a:schemeClr val="tx1"/>
                </a:solidFill>
                <a:effectLst/>
                <a:latin typeface="Arial" charset="0"/>
                <a:ea typeface="+mn-ea"/>
                <a:cs typeface="+mn-cs"/>
              </a:rPr>
              <a:t>  248  252  254  255</a:t>
            </a:r>
          </a:p>
          <a:p>
            <a:r>
              <a:rPr lang="en-US" sz="1200" b="1" kern="1200" dirty="0">
                <a:solidFill>
                  <a:schemeClr val="tx1"/>
                </a:solidFill>
                <a:effectLst/>
                <a:latin typeface="Arial" charset="0"/>
                <a:ea typeface="+mn-ea"/>
                <a:cs typeface="+mn-cs"/>
              </a:rPr>
              <a:t>128   64    32</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16</a:t>
            </a:r>
            <a:r>
              <a:rPr lang="en-US" sz="1200" kern="1200" dirty="0">
                <a:solidFill>
                  <a:schemeClr val="tx1"/>
                </a:solidFill>
                <a:effectLst/>
                <a:latin typeface="Arial" charset="0"/>
                <a:ea typeface="+mn-ea"/>
                <a:cs typeface="+mn-cs"/>
              </a:rPr>
              <a:t>     8      4      2      1</a:t>
            </a:r>
          </a:p>
          <a:p>
            <a:r>
              <a:rPr lang="en-US" sz="1200" kern="1200" dirty="0">
                <a:solidFill>
                  <a:schemeClr val="tx1"/>
                </a:solidFill>
                <a:effectLst/>
                <a:latin typeface="Arial" charset="0"/>
                <a:ea typeface="+mn-ea"/>
                <a:cs typeface="+mn-cs"/>
              </a:rPr>
              <a:t> </a:t>
            </a:r>
          </a:p>
          <a:p>
            <a:r>
              <a:rPr lang="en-US" sz="1200" u="sng" kern="1200" dirty="0">
                <a:solidFill>
                  <a:schemeClr val="tx1"/>
                </a:solidFill>
                <a:effectLst/>
                <a:latin typeface="Arial" charset="0"/>
                <a:ea typeface="+mn-ea"/>
                <a:cs typeface="+mn-cs"/>
              </a:rPr>
              <a:t>Subnet ID</a:t>
            </a:r>
            <a:r>
              <a:rPr lang="en-US" sz="1200" kern="1200" dirty="0">
                <a:solidFill>
                  <a:schemeClr val="tx1"/>
                </a:solidFill>
                <a:effectLst/>
                <a:latin typeface="Arial" charset="0"/>
                <a:ea typeface="+mn-ea"/>
                <a:cs typeface="+mn-cs"/>
              </a:rPr>
              <a:t>: 188.26.</a:t>
            </a:r>
            <a:r>
              <a:rPr lang="en-US" sz="1200" b="1" kern="1200" dirty="0">
                <a:solidFill>
                  <a:schemeClr val="tx1"/>
                </a:solidFill>
                <a:effectLst/>
                <a:latin typeface="Arial" charset="0"/>
                <a:ea typeface="+mn-ea"/>
                <a:cs typeface="+mn-cs"/>
              </a:rPr>
              <a:t>221.96</a:t>
            </a:r>
            <a:r>
              <a:rPr lang="en-US" sz="1200" kern="1200" dirty="0">
                <a:solidFill>
                  <a:schemeClr val="tx1"/>
                </a:solidFill>
                <a:effectLst/>
                <a:latin typeface="Arial" charset="0"/>
                <a:ea typeface="+mn-ea"/>
                <a:cs typeface="+mn-cs"/>
              </a:rPr>
              <a:t>		(0 and 0 = 0; 0 and 1 = 0; 1 and 0 = 0; 1 and 1 = 1)</a:t>
            </a:r>
          </a:p>
          <a:p>
            <a:r>
              <a:rPr lang="en-US" sz="1200" kern="1200" dirty="0">
                <a:solidFill>
                  <a:schemeClr val="tx1"/>
                </a:solidFill>
                <a:effectLst/>
                <a:latin typeface="Arial" charset="0"/>
                <a:ea typeface="+mn-ea"/>
                <a:cs typeface="+mn-cs"/>
              </a:rPr>
              <a:t>Octet of Interest: 4</a:t>
            </a:r>
          </a:p>
          <a:p>
            <a:r>
              <a:rPr lang="en-US" sz="1200" kern="1200" dirty="0">
                <a:solidFill>
                  <a:schemeClr val="tx1"/>
                </a:solidFill>
                <a:effectLst/>
                <a:latin typeface="Arial" charset="0"/>
                <a:ea typeface="+mn-ea"/>
                <a:cs typeface="+mn-cs"/>
              </a:rPr>
              <a:t>01100100</a:t>
            </a:r>
          </a:p>
          <a:p>
            <a:r>
              <a:rPr lang="en-US" sz="1200" u="sng" kern="1200" dirty="0">
                <a:solidFill>
                  <a:schemeClr val="tx1"/>
                </a:solidFill>
                <a:effectLst/>
                <a:latin typeface="Arial" charset="0"/>
                <a:ea typeface="+mn-ea"/>
                <a:cs typeface="+mn-cs"/>
              </a:rPr>
              <a:t>11110000</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01100000=96</a:t>
            </a:r>
          </a:p>
          <a:p>
            <a:r>
              <a:rPr lang="en-US" dirty="0"/>
              <a:t>---------------------------------------------------------------------------------------------------------------------------------------------------</a:t>
            </a:r>
          </a:p>
          <a:p>
            <a:r>
              <a:rPr lang="en-US" dirty="0"/>
              <a:t>Magic number method using </a:t>
            </a:r>
            <a:r>
              <a:rPr lang="en-US" sz="1200" kern="1200" dirty="0">
                <a:solidFill>
                  <a:schemeClr val="tx1"/>
                </a:solidFill>
                <a:effectLst/>
                <a:latin typeface="Arial" charset="0"/>
                <a:ea typeface="+mn-ea"/>
                <a:cs typeface="+mn-cs"/>
              </a:rPr>
              <a:t>1.) 188.26.221.100  255.255.255.240 from Exercise 3 for example.</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1. Determine the class (A = 0-127; B = 128-191; C = 192-223) by looking at the first octet.  Look at the following IP address: 188.26.221.100; this IP is a class B address because the first octet is 188 (it is in the range of 128-191).  Because it is a class B address, the first two octets are dedicated to network bits (255.255.0.0).</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2. Determine the bits for the subnet.</a:t>
            </a:r>
          </a:p>
          <a:p>
            <a:r>
              <a:rPr lang="en-US" sz="1200" kern="1200" dirty="0">
                <a:solidFill>
                  <a:schemeClr val="tx1"/>
                </a:solidFill>
                <a:effectLst/>
                <a:latin typeface="Arial" charset="0"/>
                <a:ea typeface="+mn-ea"/>
                <a:cs typeface="+mn-cs"/>
              </a:rPr>
              <a:t>255.255.255.240 = is a class B address (class B = 255.255.0.0).  Look at the remaining bits used in the subnet octets.  In this case, we are using 8 bits from the third octet (255) and four bits from the fourth octet (240), a total of 12 bits.  See below: we are using 12 bits as counted from the left.</a:t>
            </a:r>
          </a:p>
          <a:p>
            <a:r>
              <a:rPr lang="en-US" sz="1200" kern="1200" dirty="0">
                <a:solidFill>
                  <a:schemeClr val="tx1"/>
                </a:solidFill>
                <a:effectLst/>
                <a:latin typeface="Arial" charset="0"/>
                <a:ea typeface="+mn-ea"/>
                <a:cs typeface="+mn-cs"/>
              </a:rPr>
              <a:t>	3</a:t>
            </a:r>
            <a:r>
              <a:rPr lang="en-US" sz="1200" kern="1200" baseline="30000" dirty="0">
                <a:solidFill>
                  <a:schemeClr val="tx1"/>
                </a:solidFill>
                <a:effectLst/>
                <a:latin typeface="Arial" charset="0"/>
                <a:ea typeface="+mn-ea"/>
                <a:cs typeface="+mn-cs"/>
              </a:rPr>
              <a:t>rd</a:t>
            </a:r>
            <a:r>
              <a:rPr lang="en-US" sz="1200" kern="1200" dirty="0">
                <a:solidFill>
                  <a:schemeClr val="tx1"/>
                </a:solidFill>
                <a:effectLst/>
                <a:latin typeface="Arial" charset="0"/>
                <a:ea typeface="+mn-ea"/>
                <a:cs typeface="+mn-cs"/>
              </a:rPr>
              <a:t> Octet			4</a:t>
            </a:r>
            <a:r>
              <a:rPr lang="en-US" sz="1200" kern="1200" baseline="30000" dirty="0">
                <a:solidFill>
                  <a:schemeClr val="tx1"/>
                </a:solidFill>
                <a:effectLst/>
                <a:latin typeface="Arial" charset="0"/>
                <a:ea typeface="+mn-ea"/>
                <a:cs typeface="+mn-cs"/>
              </a:rPr>
              <a:t>th</a:t>
            </a:r>
            <a:r>
              <a:rPr lang="en-US" sz="1200" kern="1200" dirty="0">
                <a:solidFill>
                  <a:schemeClr val="tx1"/>
                </a:solidFill>
                <a:effectLst/>
                <a:latin typeface="Arial" charset="0"/>
                <a:ea typeface="+mn-ea"/>
                <a:cs typeface="+mn-cs"/>
              </a:rPr>
              <a:t> Octet</a:t>
            </a:r>
          </a:p>
          <a:p>
            <a:r>
              <a:rPr lang="en-US" sz="1200" b="1" kern="1200" dirty="0">
                <a:solidFill>
                  <a:schemeClr val="tx1"/>
                </a:solidFill>
                <a:effectLst/>
                <a:latin typeface="Arial" charset="0"/>
                <a:ea typeface="+mn-ea"/>
                <a:cs typeface="+mn-cs"/>
              </a:rPr>
              <a:t>128  192  224  240</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248  252  254  255</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128  192  224  240</a:t>
            </a:r>
            <a:r>
              <a:rPr lang="en-US" sz="1200" kern="1200" dirty="0">
                <a:solidFill>
                  <a:schemeClr val="tx1"/>
                </a:solidFill>
                <a:effectLst/>
                <a:latin typeface="Arial" charset="0"/>
                <a:ea typeface="+mn-ea"/>
                <a:cs typeface="+mn-cs"/>
              </a:rPr>
              <a:t>  248  252  254  255</a:t>
            </a:r>
          </a:p>
          <a:p>
            <a:r>
              <a:rPr lang="en-US" sz="1200" b="1" kern="1200" dirty="0">
                <a:solidFill>
                  <a:schemeClr val="tx1"/>
                </a:solidFill>
                <a:effectLst/>
                <a:latin typeface="Arial" charset="0"/>
                <a:ea typeface="+mn-ea"/>
                <a:cs typeface="+mn-cs"/>
              </a:rPr>
              <a:t>128   64    32    16</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8      4      2      1</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128   64    32    16</a:t>
            </a:r>
            <a:r>
              <a:rPr lang="en-US" sz="1200" kern="1200" dirty="0">
                <a:solidFill>
                  <a:schemeClr val="tx1"/>
                </a:solidFill>
                <a:effectLst/>
                <a:latin typeface="Arial" charset="0"/>
                <a:ea typeface="+mn-ea"/>
                <a:cs typeface="+mn-cs"/>
              </a:rPr>
              <a:t>     8      4      2      1</a:t>
            </a:r>
          </a:p>
          <a:p>
            <a:r>
              <a:rPr lang="en-US" sz="1200" b="1" kern="1200" dirty="0">
                <a:solidFill>
                  <a:schemeClr val="tx1"/>
                </a:solidFill>
                <a:effectLst/>
                <a:latin typeface="Arial" charset="0"/>
                <a:ea typeface="+mn-ea"/>
                <a:cs typeface="+mn-cs"/>
              </a:rPr>
              <a:t>  1      1      1      1      1      1      1      1	  1      1      1      1</a:t>
            </a:r>
            <a:r>
              <a:rPr lang="en-US" sz="1200" kern="1200" dirty="0">
                <a:solidFill>
                  <a:schemeClr val="tx1"/>
                </a:solidFill>
                <a:effectLst/>
                <a:latin typeface="Arial" charset="0"/>
                <a:ea typeface="+mn-ea"/>
                <a:cs typeface="+mn-cs"/>
              </a:rPr>
              <a:t>      0      0      0      0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1 = network bit</a:t>
            </a:r>
          </a:p>
          <a:p>
            <a:r>
              <a:rPr lang="en-US" sz="1200" kern="1200" dirty="0">
                <a:solidFill>
                  <a:schemeClr val="tx1"/>
                </a:solidFill>
                <a:effectLst/>
                <a:latin typeface="Arial" charset="0"/>
                <a:ea typeface="+mn-ea"/>
                <a:cs typeface="+mn-cs"/>
              </a:rPr>
              <a:t>          				</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	 </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 0 = host bit</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 3. Determine subnetwork ID by using magic number.  In this case the magic number is 16 because it is the place holder for the 12th host bit, the last network bit in the subnet mask (4th bit in the fourth octet) used for sub networking. Since the first subnetwork ID is 188.26.221.0, add 16 to the subnet until it encompasses the IP address.</a:t>
            </a:r>
          </a:p>
          <a:p>
            <a:r>
              <a:rPr lang="en-US" sz="1200" kern="1200" dirty="0">
                <a:solidFill>
                  <a:schemeClr val="tx1"/>
                </a:solidFill>
                <a:effectLst/>
                <a:latin typeface="Arial" charset="0"/>
                <a:ea typeface="+mn-ea"/>
                <a:cs typeface="+mn-cs"/>
              </a:rPr>
              <a:t>                             188.26.221.16</a:t>
            </a:r>
          </a:p>
          <a:p>
            <a:r>
              <a:rPr lang="en-US" sz="1200" kern="1200" dirty="0">
                <a:solidFill>
                  <a:schemeClr val="tx1"/>
                </a:solidFill>
                <a:effectLst/>
                <a:latin typeface="Arial" charset="0"/>
                <a:ea typeface="+mn-ea"/>
                <a:cs typeface="+mn-cs"/>
              </a:rPr>
              <a:t>                             188.26.221.32</a:t>
            </a:r>
          </a:p>
          <a:p>
            <a:r>
              <a:rPr lang="en-US" sz="1200" kern="1200" dirty="0">
                <a:solidFill>
                  <a:schemeClr val="tx1"/>
                </a:solidFill>
                <a:effectLst/>
                <a:latin typeface="Arial" charset="0"/>
                <a:ea typeface="+mn-ea"/>
                <a:cs typeface="+mn-cs"/>
              </a:rPr>
              <a:t>                             188.26.221.48</a:t>
            </a:r>
          </a:p>
          <a:p>
            <a:r>
              <a:rPr lang="en-US" sz="1200" kern="1200" dirty="0">
                <a:solidFill>
                  <a:schemeClr val="tx1"/>
                </a:solidFill>
                <a:effectLst/>
                <a:latin typeface="Arial" charset="0"/>
                <a:ea typeface="+mn-ea"/>
                <a:cs typeface="+mn-cs"/>
              </a:rPr>
              <a:t>                             188.26.221.64</a:t>
            </a:r>
          </a:p>
          <a:p>
            <a:r>
              <a:rPr lang="en-US" sz="1200" kern="1200" dirty="0">
                <a:solidFill>
                  <a:schemeClr val="tx1"/>
                </a:solidFill>
                <a:effectLst/>
                <a:latin typeface="Arial" charset="0"/>
                <a:ea typeface="+mn-ea"/>
                <a:cs typeface="+mn-cs"/>
              </a:rPr>
              <a:t>                             188.26.221.80</a:t>
            </a:r>
          </a:p>
          <a:p>
            <a:r>
              <a:rPr lang="en-US" sz="1200" kern="1200" dirty="0">
                <a:solidFill>
                  <a:schemeClr val="tx1"/>
                </a:solidFill>
                <a:effectLst/>
                <a:latin typeface="Arial" charset="0"/>
                <a:ea typeface="+mn-ea"/>
                <a:cs typeface="+mn-cs"/>
              </a:rPr>
              <a:t>                             188.26.221.96</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Note: 188.26.221.100 is between subnets 188.26.221.96 and </a:t>
            </a:r>
          </a:p>
          <a:p>
            <a:r>
              <a:rPr lang="en-US" sz="1200" kern="1200" dirty="0">
                <a:solidFill>
                  <a:schemeClr val="tx1"/>
                </a:solidFill>
                <a:effectLst/>
                <a:latin typeface="Arial" charset="0"/>
                <a:ea typeface="+mn-ea"/>
                <a:cs typeface="+mn-cs"/>
              </a:rPr>
              <a:t>                             188.26.221.128           188.26.221.128.  So 188.26.221.100 belongs to 188.26.221.96</a:t>
            </a:r>
          </a:p>
          <a:p>
            <a:r>
              <a:rPr lang="en-US" sz="1200" kern="1200" dirty="0">
                <a:solidFill>
                  <a:schemeClr val="tx1"/>
                </a:solidFill>
                <a:effectLst/>
                <a:latin typeface="Arial" charset="0"/>
                <a:ea typeface="+mn-ea"/>
                <a:cs typeface="+mn-cs"/>
              </a:rPr>
              <a:t>Continue until it fills out the octet, in this case:</a:t>
            </a:r>
          </a:p>
          <a:p>
            <a:r>
              <a:rPr lang="en-US" sz="1200" kern="1200" dirty="0">
                <a:solidFill>
                  <a:schemeClr val="tx1"/>
                </a:solidFill>
                <a:effectLst/>
                <a:latin typeface="Arial" charset="0"/>
                <a:ea typeface="+mn-ea"/>
                <a:cs typeface="+mn-cs"/>
              </a:rPr>
              <a:t>                             188.26.221.240</a:t>
            </a:r>
          </a:p>
          <a:p>
            <a:r>
              <a:rPr lang="en-US" sz="1200" kern="1200" dirty="0">
                <a:solidFill>
                  <a:schemeClr val="tx1"/>
                </a:solidFill>
                <a:effectLst/>
                <a:latin typeface="Arial" charset="0"/>
                <a:ea typeface="+mn-ea"/>
                <a:cs typeface="+mn-cs"/>
              </a:rPr>
              <a:t>                             188.26.221.256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256 There is no 256 therefore the max value of any octet is </a:t>
            </a:r>
          </a:p>
          <a:p>
            <a:r>
              <a:rPr lang="en-US" sz="1200" kern="1200" dirty="0">
                <a:solidFill>
                  <a:schemeClr val="tx1"/>
                </a:solidFill>
                <a:effectLst/>
                <a:latin typeface="Arial" charset="0"/>
                <a:ea typeface="+mn-ea"/>
                <a:cs typeface="+mn-cs"/>
              </a:rPr>
              <a:t>		          255, so the last subnet ID is 240</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4a. Besides doing it like item 4 above, use 240 (subnet mask from the fourth octet) and subtract from 256 to get the magic number of 16. (256 – 240 = 16)</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4b. Use the magic number of 16 and divide into the last octet of the IP address, in this case it is 100. 100/16 = 6.25. Use the whole number 6 and multiply by 16, the magic number 6x16=96. 96 is the subnet ID, or the subnet ID is 188.26.221.96</a:t>
            </a:r>
          </a:p>
          <a:p>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endParaRPr lang="en-US" dirty="0"/>
          </a:p>
          <a:p>
            <a:endParaRPr lang="en-US" dirty="0"/>
          </a:p>
        </p:txBody>
      </p:sp>
    </p:spTree>
    <p:extLst>
      <p:ext uri="{BB962C8B-B14F-4D97-AF65-F5344CB8AC3E}">
        <p14:creationId xmlns:p14="http://schemas.microsoft.com/office/powerpoint/2010/main" val="38164083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Classless Inter-Domain Routing (CIDR)</a:t>
            </a:r>
          </a:p>
          <a:p>
            <a:r>
              <a:rPr lang="en-US" sz="1200" b="0" i="0" kern="1200" dirty="0">
                <a:solidFill>
                  <a:schemeClr val="tx1"/>
                </a:solidFill>
                <a:effectLst/>
                <a:latin typeface="+mn-lt"/>
                <a:ea typeface="+mn-ea"/>
                <a:cs typeface="+mn-cs"/>
              </a:rPr>
              <a:t>CIDR, which stands for Classless Inter-Domain Routing, is an IP addressing scheme that improves the allocation of IP addresses. It replaces the old system based on classes A, B, and C. This scheme also helped greatly </a:t>
            </a:r>
            <a:r>
              <a:rPr lang="en-US" sz="1200" b="1" i="0" kern="1200" dirty="0">
                <a:solidFill>
                  <a:schemeClr val="tx1"/>
                </a:solidFill>
                <a:effectLst/>
                <a:latin typeface="+mn-lt"/>
                <a:ea typeface="+mn-ea"/>
                <a:cs typeface="+mn-cs"/>
              </a:rPr>
              <a:t>extend the life of IPv4</a:t>
            </a:r>
            <a:r>
              <a:rPr lang="en-US" sz="1200" b="0" i="0" kern="1200" dirty="0">
                <a:solidFill>
                  <a:schemeClr val="tx1"/>
                </a:solidFill>
                <a:effectLst/>
                <a:latin typeface="+mn-lt"/>
                <a:ea typeface="+mn-ea"/>
                <a:cs typeface="+mn-cs"/>
              </a:rPr>
              <a:t> as well as slow the growth of routing tables.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Problems with class-based IP addressing</a:t>
            </a:r>
          </a:p>
          <a:p>
            <a:r>
              <a:rPr lang="en-US" sz="1200" b="0" i="0" kern="1200" dirty="0">
                <a:solidFill>
                  <a:schemeClr val="tx1"/>
                </a:solidFill>
                <a:effectLst/>
                <a:latin typeface="+mn-lt"/>
                <a:ea typeface="+mn-ea"/>
                <a:cs typeface="+mn-cs"/>
              </a:rPr>
              <a:t>The old method of IP addressing came with inefficiencies that exhausted the availability of IPv4 addresses faster than it needed to. The classful routing system included classes A, B, and C:</a:t>
            </a:r>
          </a:p>
          <a:p>
            <a:r>
              <a:rPr lang="en-US" sz="1200" b="1" i="0" kern="1200" dirty="0">
                <a:solidFill>
                  <a:schemeClr val="tx1"/>
                </a:solidFill>
                <a:effectLst/>
                <a:latin typeface="+mn-lt"/>
                <a:ea typeface="+mn-ea"/>
                <a:cs typeface="+mn-cs"/>
              </a:rPr>
              <a:t>Class A</a:t>
            </a:r>
            <a:r>
              <a:rPr lang="en-US" sz="1200" b="0" i="0" kern="1200" dirty="0">
                <a:solidFill>
                  <a:schemeClr val="tx1"/>
                </a:solidFill>
                <a:effectLst/>
                <a:latin typeface="+mn-lt"/>
                <a:ea typeface="+mn-ea"/>
                <a:cs typeface="+mn-cs"/>
              </a:rPr>
              <a:t> - Over 16 million host identifiers</a:t>
            </a:r>
          </a:p>
          <a:p>
            <a:r>
              <a:rPr lang="en-US" sz="1200" b="1" i="0" kern="1200" dirty="0">
                <a:solidFill>
                  <a:schemeClr val="tx1"/>
                </a:solidFill>
                <a:effectLst/>
                <a:latin typeface="+mn-lt"/>
                <a:ea typeface="+mn-ea"/>
                <a:cs typeface="+mn-cs"/>
              </a:rPr>
              <a:t>Class B</a:t>
            </a:r>
            <a:r>
              <a:rPr lang="en-US" sz="1200" b="0" i="0" kern="1200" dirty="0">
                <a:solidFill>
                  <a:schemeClr val="tx1"/>
                </a:solidFill>
                <a:effectLst/>
                <a:latin typeface="+mn-lt"/>
                <a:ea typeface="+mn-ea"/>
                <a:cs typeface="+mn-cs"/>
              </a:rPr>
              <a:t> - 65,535 host identifiers</a:t>
            </a:r>
          </a:p>
          <a:p>
            <a:r>
              <a:rPr lang="en-US" sz="1200" b="1" i="0" kern="1200" dirty="0">
                <a:solidFill>
                  <a:schemeClr val="tx1"/>
                </a:solidFill>
                <a:effectLst/>
                <a:latin typeface="+mn-lt"/>
                <a:ea typeface="+mn-ea"/>
                <a:cs typeface="+mn-cs"/>
              </a:rPr>
              <a:t>Class C</a:t>
            </a:r>
            <a:r>
              <a:rPr lang="en-US" sz="1200" b="0" i="0" kern="1200" dirty="0">
                <a:solidFill>
                  <a:schemeClr val="tx1"/>
                </a:solidFill>
                <a:effectLst/>
                <a:latin typeface="+mn-lt"/>
                <a:ea typeface="+mn-ea"/>
                <a:cs typeface="+mn-cs"/>
              </a:rPr>
              <a:t> - 254 host identifiers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problem would commonly occur when an organization required more than 254 host machines and therefore would no longer fall into class C but rather class B. This means that the organization would use a class B license even though they had far less than 65,535 hosts. Therefore if an organization only required 2,500 hosts, they would be wasting about 63,000 hosts by holding a class B license which would greatly decrease the availability of IPv4 addresses unnecessarily.</a:t>
            </a:r>
          </a:p>
          <a:p>
            <a:endParaRPr lang="en-US" dirty="0"/>
          </a:p>
          <a:p>
            <a:r>
              <a:rPr lang="en-US" sz="1200" b="1" i="0" kern="1200" dirty="0">
                <a:solidFill>
                  <a:schemeClr val="tx1"/>
                </a:solidFill>
                <a:effectLst/>
                <a:latin typeface="+mn-lt"/>
                <a:ea typeface="+mn-ea"/>
                <a:cs typeface="+mn-cs"/>
              </a:rPr>
              <a:t>How does CIDR work?</a:t>
            </a:r>
          </a:p>
          <a:p>
            <a:r>
              <a:rPr lang="en-US" sz="1200" b="0" i="0" kern="1200" dirty="0">
                <a:solidFill>
                  <a:schemeClr val="tx1"/>
                </a:solidFill>
                <a:effectLst/>
                <a:latin typeface="+mn-lt"/>
                <a:ea typeface="+mn-ea"/>
                <a:cs typeface="+mn-cs"/>
              </a:rPr>
              <a:t>CIDR is based on variable-Length Subnet Masking (VLSM). This allows it to define prefixes of arbitrary lengths making it much more efficient than the old system. CIDR IP addresses are composed of two sets of numbers. The network address is written as a prefix, like you would see a normal IP address (e.g. 192. 55.25.0). The second part is the suffix which indicates how many bits are in the entire address (e.g. /12). Putting it together, a CIDR IP address would look like the following:</a:t>
            </a:r>
          </a:p>
          <a:p>
            <a:r>
              <a:rPr lang="en-US" dirty="0"/>
              <a:t> 192.55.25.0 /28</a:t>
            </a:r>
          </a:p>
          <a:p>
            <a:endParaRPr lang="en-US" dirty="0"/>
          </a:p>
          <a:p>
            <a:r>
              <a:rPr lang="en-US" sz="1200" b="0" i="0" kern="1200" dirty="0">
                <a:solidFill>
                  <a:schemeClr val="tx1"/>
                </a:solidFill>
                <a:effectLst/>
                <a:latin typeface="+mn-lt"/>
                <a:ea typeface="+mn-ea"/>
                <a:cs typeface="+mn-cs"/>
              </a:rPr>
              <a:t>The network prefix is also specified as part of the IP address. This varies depending upon the number of bits required. Therefore, taking the example above, we can say that the first 28 bits are the network part of the address while the last 4 bits are for host addresses. Or to put it another way; we have 28 network bits (binary 1’s) in the subnet mask and the remaining 4 bits are host bits (binary 0’s). Remember, we have four octets in the subnet mask, regardless of the class the IP</a:t>
            </a:r>
            <a:r>
              <a:rPr lang="en-US" sz="1200" b="0" i="0" kern="1200" baseline="0" dirty="0">
                <a:solidFill>
                  <a:schemeClr val="tx1"/>
                </a:solidFill>
                <a:effectLst/>
                <a:latin typeface="+mn-lt"/>
                <a:ea typeface="+mn-ea"/>
                <a:cs typeface="+mn-cs"/>
              </a:rPr>
              <a:t> address belongs to; we will have 28 network bits in a row, followed by 4 host bits for a total of 32 bit (four octets.)</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CIDR: /28 = Subnet mask: 255.255.255.240 = binary: 11111111.11111111.11111111.11110000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Summary</a:t>
            </a:r>
          </a:p>
          <a:p>
            <a:r>
              <a:rPr lang="en-US" sz="1200" b="0" i="0" kern="1200" dirty="0">
                <a:solidFill>
                  <a:schemeClr val="tx1"/>
                </a:solidFill>
                <a:effectLst/>
                <a:latin typeface="+mn-lt"/>
                <a:ea typeface="+mn-ea"/>
                <a:cs typeface="+mn-cs"/>
              </a:rPr>
              <a:t>CIDR is a great way to improve the efficiency of IP address distribution. It was vital with IPv4 as IP addresses were quickly being exhausted. IPv6 is now rolling out and although running out of IP address is now less of a problem, CIDR will continue to be used</a:t>
            </a:r>
          </a:p>
          <a:p>
            <a:endParaRPr lang="en-US" dirty="0"/>
          </a:p>
          <a:p>
            <a:r>
              <a:rPr lang="en-US" b="0" baseline="0" dirty="0">
                <a:sym typeface="Wingdings" panose="05000000000000000000" pitchFamily="2" charset="2"/>
              </a:rPr>
              <a:t>Source: https://www.keycdn.com/support/what-is-cidr</a:t>
            </a:r>
            <a:endParaRPr lang="en-US" b="0" baseline="0" dirty="0"/>
          </a:p>
          <a:p>
            <a:endParaRPr lang="en-US" baseline="0" dirty="0"/>
          </a:p>
          <a:p>
            <a:endParaRPr lang="en-US" baseline="0" dirty="0"/>
          </a:p>
          <a:p>
            <a:endParaRPr lang="en-US" dirty="0"/>
          </a:p>
        </p:txBody>
      </p:sp>
    </p:spTree>
    <p:extLst>
      <p:ext uri="{BB962C8B-B14F-4D97-AF65-F5344CB8AC3E}">
        <p14:creationId xmlns:p14="http://schemas.microsoft.com/office/powerpoint/2010/main" val="1976071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Classful vs. Classless Addressing</a:t>
            </a:r>
            <a:r>
              <a:rPr lang="en-US" b="1" baseline="0" dirty="0"/>
              <a:t> </a:t>
            </a:r>
            <a:br>
              <a:rPr lang="en-US" dirty="0"/>
            </a:b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main difference </a:t>
            </a:r>
            <a:r>
              <a:rPr lang="en-US" sz="1200" b="0" i="0" kern="1200" dirty="0">
                <a:solidFill>
                  <a:schemeClr val="tx1"/>
                </a:solidFill>
                <a:effectLst/>
                <a:latin typeface="+mn-lt"/>
                <a:ea typeface="+mn-ea"/>
                <a:cs typeface="+mn-cs"/>
              </a:rPr>
              <a:t>between classful and classless addressing is that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classless addressing allows allocating IP addresses more efficiently than classful addressing.  </a:t>
            </a:r>
            <a:endParaRPr lang="en-US" b="0" baseline="0" dirty="0"/>
          </a:p>
          <a:p>
            <a:endParaRPr lang="en-US" dirty="0"/>
          </a:p>
          <a:p>
            <a:pPr fontAlgn="base"/>
            <a:r>
              <a:rPr lang="en-US" sz="1200" b="1" i="0" kern="1200" dirty="0">
                <a:solidFill>
                  <a:schemeClr val="tx1"/>
                </a:solidFill>
                <a:effectLst/>
                <a:latin typeface="+mn-lt"/>
                <a:ea typeface="+mn-ea"/>
                <a:cs typeface="+mn-cs"/>
              </a:rPr>
              <a:t>Definition</a:t>
            </a:r>
          </a:p>
          <a:p>
            <a:pPr fontAlgn="base"/>
            <a:r>
              <a:rPr lang="en-US" sz="1200" b="0" i="0" kern="1200" dirty="0">
                <a:solidFill>
                  <a:schemeClr val="tx1"/>
                </a:solidFill>
                <a:effectLst/>
                <a:latin typeface="+mn-lt"/>
                <a:ea typeface="+mn-ea"/>
                <a:cs typeface="+mn-cs"/>
              </a:rPr>
              <a:t>Classful addressing is an IP address allocation method that allocates IP addresses according to five major classes. Classless addressing is an IP address allocation method that is designed to replace classful addressing to minimize the rapid exhaustion of IP addresses. Thus, this is the main difference between classful and classless addressing.</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Usefulness</a:t>
            </a:r>
          </a:p>
          <a:p>
            <a:pPr fontAlgn="base"/>
            <a:r>
              <a:rPr lang="en-US" sz="1200" b="0" i="0" kern="1200" dirty="0">
                <a:solidFill>
                  <a:schemeClr val="tx1"/>
                </a:solidFill>
                <a:effectLst/>
                <a:latin typeface="+mn-lt"/>
                <a:ea typeface="+mn-ea"/>
                <a:cs typeface="+mn-cs"/>
              </a:rPr>
              <a:t>Another difference between classful and classless addressing is their usefulness. Classless addressing is more practical and useful than classful addressing.</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Network ID and Host ID</a:t>
            </a:r>
          </a:p>
          <a:p>
            <a:pPr fontAlgn="base"/>
            <a:r>
              <a:rPr lang="en-US" sz="1200" b="0" i="0" kern="1200" dirty="0">
                <a:solidFill>
                  <a:schemeClr val="tx1"/>
                </a:solidFill>
                <a:effectLst/>
                <a:latin typeface="+mn-lt"/>
                <a:ea typeface="+mn-ea"/>
                <a:cs typeface="+mn-cs"/>
              </a:rPr>
              <a:t>In classful addressing, the network ID and host ID changes depending on the classes. However, in classless addressing, there is no boundary on network ID and host ID. Hence, this is another difference between classful and classless addressing.</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Conclusion</a:t>
            </a:r>
          </a:p>
          <a:p>
            <a:pPr fontAlgn="base"/>
            <a:r>
              <a:rPr lang="en-US" sz="1200" b="0" i="0" kern="1200" dirty="0">
                <a:solidFill>
                  <a:schemeClr val="tx1"/>
                </a:solidFill>
                <a:effectLst/>
                <a:latin typeface="+mn-lt"/>
                <a:ea typeface="+mn-ea"/>
                <a:cs typeface="+mn-cs"/>
              </a:rPr>
              <a:t>Classful and classless addressing are two IP addressing types. The main difference between classful and classless addressing is that classless addressing allows allocating IP addresses more efficiently than classful addressing.  In brief, classless addressing can avoid running out of IP addresses that can occur in classful addressing.</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Why did we learn about classful IP addresses?</a:t>
            </a:r>
          </a:p>
          <a:p>
            <a:pPr fontAlgn="base"/>
            <a:r>
              <a:rPr lang="en-US" sz="1200" b="0" i="0" kern="1200" dirty="0">
                <a:solidFill>
                  <a:schemeClr val="tx1"/>
                </a:solidFill>
                <a:effectLst/>
                <a:latin typeface="+mn-lt"/>
                <a:ea typeface="+mn-ea"/>
                <a:cs typeface="+mn-cs"/>
              </a:rPr>
              <a:t>We learned classful IP addresses first, to create</a:t>
            </a:r>
            <a:r>
              <a:rPr lang="en-US" sz="1200" b="0" i="0" kern="1200" baseline="0" dirty="0">
                <a:solidFill>
                  <a:schemeClr val="tx1"/>
                </a:solidFill>
                <a:effectLst/>
                <a:latin typeface="+mn-lt"/>
                <a:ea typeface="+mn-ea"/>
                <a:cs typeface="+mn-cs"/>
              </a:rPr>
              <a:t> a foundation to build on. Everyone knows about class A, B &amp; C and the subnet mask associated with each. The classful addresses will serve as our “starting point” for subnetting. If we are given a classful address, we will know where the network bits stop and where we can begin subnetting; or changing host bits into network bits to suit our network/host needs.</a:t>
            </a:r>
            <a:endParaRPr lang="en-US" sz="1200" b="0" i="0" kern="1200" dirty="0">
              <a:solidFill>
                <a:schemeClr val="tx1"/>
              </a:solidFill>
              <a:effectLst/>
              <a:latin typeface="+mn-lt"/>
              <a:ea typeface="+mn-ea"/>
              <a:cs typeface="+mn-cs"/>
            </a:endParaRPr>
          </a:p>
          <a:p>
            <a:endParaRPr lang="en-US" dirty="0"/>
          </a:p>
          <a:p>
            <a:r>
              <a:rPr lang="en-US" dirty="0"/>
              <a:t>Source: https://pediaa.com/what-is-the-difference-between-classful-and-classless-addressing/</a:t>
            </a:r>
          </a:p>
        </p:txBody>
      </p:sp>
    </p:spTree>
    <p:extLst>
      <p:ext uri="{BB962C8B-B14F-4D97-AF65-F5344CB8AC3E}">
        <p14:creationId xmlns:p14="http://schemas.microsoft.com/office/powerpoint/2010/main" val="2322969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with, 207.21.54.0 is a class C address as determined by it’s first octet (192-223 =</a:t>
            </a:r>
            <a:r>
              <a:rPr lang="en-US" baseline="0" dirty="0"/>
              <a:t> Class C). Because this is a class C address, automatically the first three octets (/24) are dedicated to network bits. Remember, we cannot change network bits…….Classful network bits are and will always be network bits! The fourth octet is dedicated to host bits. In this example  one bit was subnetted to create two subnets. Each subnet contains 128 IP addresses (see slide 55)</a:t>
            </a:r>
            <a:endParaRPr lang="en-US" dirty="0"/>
          </a:p>
        </p:txBody>
      </p:sp>
    </p:spTree>
    <p:extLst>
      <p:ext uri="{BB962C8B-B14F-4D97-AF65-F5344CB8AC3E}">
        <p14:creationId xmlns:p14="http://schemas.microsoft.com/office/powerpoint/2010/main" val="2179564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host IP address 207.21.54.35   255.255.255.128 will be in one of two possible subnets. We know this because the first octet (207.) makes this a class C address or 255.255.255.0, but the subnet mask of 255.255.255.128 shows us that one host bit in the 4</a:t>
            </a:r>
            <a:r>
              <a:rPr lang="en-US" baseline="30000" dirty="0"/>
              <a:t>th</a:t>
            </a:r>
            <a:r>
              <a:rPr lang="en-US" dirty="0"/>
              <a:t> octet has been subnetted.</a:t>
            </a:r>
          </a:p>
          <a:p>
            <a:endParaRPr lang="en-US" dirty="0"/>
          </a:p>
          <a:p>
            <a:r>
              <a:rPr lang="en-US" dirty="0"/>
              <a:t>Using</a:t>
            </a:r>
            <a:r>
              <a:rPr lang="en-US" baseline="0" dirty="0"/>
              <a:t> the formula 2</a:t>
            </a:r>
            <a:r>
              <a:rPr lang="en-US" baseline="30000" dirty="0"/>
              <a:t>s</a:t>
            </a:r>
            <a:r>
              <a:rPr lang="en-US" baseline="0" dirty="0"/>
              <a:t> = # of subnets; we can see that 2</a:t>
            </a:r>
            <a:r>
              <a:rPr lang="en-US" baseline="30000" dirty="0"/>
              <a:t>1</a:t>
            </a:r>
            <a:r>
              <a:rPr lang="en-US" baseline="0" dirty="0"/>
              <a:t> = 2 subnets. The two subnets each have a range of 126 IP addresses.</a:t>
            </a:r>
          </a:p>
          <a:p>
            <a:r>
              <a:rPr lang="en-US" baseline="0" dirty="0"/>
              <a:t>Subnet #1 has a range of IP addresses of 207.21.54.0 – 127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Subnet #2 has a range of IP addresses of 207.21.54.128 – 255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300-330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Tree>
    <p:extLst>
      <p:ext uri="{BB962C8B-B14F-4D97-AF65-F5344CB8AC3E}">
        <p14:creationId xmlns:p14="http://schemas.microsoft.com/office/powerpoint/2010/main" val="5472191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host IP address 207.21.54.35   255.255.255.128 will be in one of two possible subnets. We know this because the first octet (207.) makes this a class C address or 255.255.255.0, but the subnet mask of 255.255.255.128 shows us that one host bit in the 4</a:t>
            </a:r>
            <a:r>
              <a:rPr lang="en-US" baseline="30000" dirty="0"/>
              <a:t>th</a:t>
            </a:r>
            <a:r>
              <a:rPr lang="en-US" dirty="0"/>
              <a:t> octet has been subnetted.</a:t>
            </a:r>
          </a:p>
          <a:p>
            <a:endParaRPr lang="en-US" dirty="0"/>
          </a:p>
          <a:p>
            <a:r>
              <a:rPr lang="en-US" dirty="0"/>
              <a:t>Using</a:t>
            </a:r>
            <a:r>
              <a:rPr lang="en-US" baseline="0" dirty="0"/>
              <a:t> the formula 2</a:t>
            </a:r>
            <a:r>
              <a:rPr lang="en-US" baseline="30000" dirty="0"/>
              <a:t>s</a:t>
            </a:r>
            <a:r>
              <a:rPr lang="en-US" baseline="0" dirty="0"/>
              <a:t> = # of subnets; we can see that 2</a:t>
            </a:r>
            <a:r>
              <a:rPr lang="en-US" baseline="30000" dirty="0"/>
              <a:t>1</a:t>
            </a:r>
            <a:r>
              <a:rPr lang="en-US" baseline="0" dirty="0"/>
              <a:t> = 2 subnets. The two subnets each have a range of 126 IP addresses.</a:t>
            </a:r>
          </a:p>
          <a:p>
            <a:r>
              <a:rPr lang="en-US" baseline="0" dirty="0"/>
              <a:t>Subnet #1 has a range of IP addresses of 207.21.54.0 – 127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Subnet #2 has a range of IP addresses of 207.21.54.128 – 255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host IP of </a:t>
            </a:r>
            <a:r>
              <a:rPr lang="en-US" dirty="0"/>
              <a:t>207.21.54.35 falls in the first subnet. Subnet ID: (first IP address) 207.21.54.0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                      </a:t>
            </a:r>
            <a:r>
              <a:rPr lang="en-US" dirty="0"/>
              <a:t>(second IP address) 207.21.54.1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(Host IP address) </a:t>
            </a:r>
            <a:r>
              <a:rPr lang="en-US" dirty="0"/>
              <a:t>207.21.54.35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      </a:t>
            </a:r>
            <a:r>
              <a:rPr lang="en-US" dirty="0"/>
              <a:t>Broadcast IP: (last IP address) 207.21.54.127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Second subnet ID: (first IP address) 207.21.54.128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      </a:t>
            </a:r>
            <a:r>
              <a:rPr lang="en-US" dirty="0"/>
              <a:t>Broadcast IP: (last IP address) 207.21.54.255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300-330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Tree>
    <p:extLst>
      <p:ext uri="{BB962C8B-B14F-4D97-AF65-F5344CB8AC3E}">
        <p14:creationId xmlns:p14="http://schemas.microsoft.com/office/powerpoint/2010/main" val="3125640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300-330</a:t>
            </a:r>
          </a:p>
          <a:p>
            <a:endParaRPr lang="en-US" dirty="0"/>
          </a:p>
        </p:txBody>
      </p:sp>
    </p:spTree>
    <p:extLst>
      <p:ext uri="{BB962C8B-B14F-4D97-AF65-F5344CB8AC3E}">
        <p14:creationId xmlns:p14="http://schemas.microsoft.com/office/powerpoint/2010/main" val="3399568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207.21.54.115 falls between 207.21.54.0 and 207.21.54.127 placing it on subnetwork: 207.21.54.0</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207.21.54.129 falls between 207.21.54.128 and 207.21.54.255 placing it on subnetwork: 207.21.54.128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300-330</a:t>
            </a:r>
          </a:p>
          <a:p>
            <a:endParaRPr lang="en-US" dirty="0"/>
          </a:p>
        </p:txBody>
      </p:sp>
    </p:spTree>
    <p:extLst>
      <p:ext uri="{BB962C8B-B14F-4D97-AF65-F5344CB8AC3E}">
        <p14:creationId xmlns:p14="http://schemas.microsoft.com/office/powerpoint/2010/main" val="3403871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converting two host bits into network bits. </a:t>
            </a:r>
          </a:p>
          <a:p>
            <a:endParaRPr lang="en-US" dirty="0"/>
          </a:p>
          <a:p>
            <a:r>
              <a:rPr lang="en-US" dirty="0"/>
              <a:t>We now have a subnet mask of 255.255.255.192 because a class C is naturally 255.255.255.0 the subnet mask of 255.255.255.192 was created because the first host bit we converted is valued at 128 and the second bit we converted is valued</a:t>
            </a:r>
            <a:r>
              <a:rPr lang="en-US" baseline="0" dirty="0"/>
              <a:t> at 64 (128 + 64 = 192). </a:t>
            </a:r>
          </a:p>
          <a:p>
            <a:endParaRPr lang="en-US" baseline="0" dirty="0"/>
          </a:p>
          <a:p>
            <a:r>
              <a:rPr lang="en-US" baseline="0" dirty="0"/>
              <a:t>Using the formula 2</a:t>
            </a:r>
            <a:r>
              <a:rPr lang="en-US" baseline="44000" dirty="0"/>
              <a:t>s</a:t>
            </a:r>
            <a:r>
              <a:rPr lang="en-US" baseline="0" dirty="0"/>
              <a:t> = # of subnets (2</a:t>
            </a:r>
            <a:r>
              <a:rPr lang="en-US" baseline="44000" dirty="0"/>
              <a:t>2</a:t>
            </a:r>
            <a:r>
              <a:rPr lang="en-US" baseline="0" dirty="0"/>
              <a:t> = 4 subnets) we now have created 4 subnets. Using the formula (2</a:t>
            </a:r>
            <a:r>
              <a:rPr lang="en-US" baseline="30000" dirty="0"/>
              <a:t>h</a:t>
            </a:r>
            <a:r>
              <a:rPr lang="en-US" baseline="0" dirty="0"/>
              <a:t>-2 = # of hosts) 2</a:t>
            </a:r>
            <a:r>
              <a:rPr lang="en-US" baseline="44000" dirty="0"/>
              <a:t>6</a:t>
            </a:r>
            <a:r>
              <a:rPr lang="en-US" baseline="0" dirty="0"/>
              <a:t> -2 = 64 -2, we have 62 hosts for each of the four subnets we created.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300-330</a:t>
            </a:r>
          </a:p>
          <a:p>
            <a:endParaRPr lang="en-US" dirty="0"/>
          </a:p>
        </p:txBody>
      </p:sp>
    </p:spTree>
    <p:extLst>
      <p:ext uri="{BB962C8B-B14F-4D97-AF65-F5344CB8AC3E}">
        <p14:creationId xmlns:p14="http://schemas.microsoft.com/office/powerpoint/2010/main" val="3329417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 Corporation</a:t>
            </a:r>
            <a:r>
              <a:rPr lang="en-US" baseline="0" dirty="0"/>
              <a:t> for Assigned Names and Numbers </a:t>
            </a:r>
            <a:r>
              <a:rPr lang="en-US" dirty="0"/>
              <a:t>(ICANN) oversees the overall operation of the internet. It is the strategic portion of the internet</a:t>
            </a:r>
            <a:r>
              <a:rPr lang="en-US" baseline="0" dirty="0"/>
              <a:t> and has delegated authority to Internet Assigned Numbers Authority (IANA).</a:t>
            </a:r>
          </a:p>
          <a:p>
            <a:r>
              <a:rPr lang="en-US" baseline="0" dirty="0"/>
              <a:t>IANA oversees the daily operations and manages the tactical operation of the internet. It has five Regional Internet Registries (RIR).</a:t>
            </a:r>
          </a:p>
          <a:p>
            <a:r>
              <a:rPr lang="en-US" baseline="0" dirty="0"/>
              <a:t>RIRs control the operations within their assigned region.</a:t>
            </a:r>
          </a:p>
          <a:p>
            <a:endParaRPr lang="en-US" baseline="0" dirty="0"/>
          </a:p>
          <a:p>
            <a:r>
              <a:rPr lang="en-US" b="1" dirty="0"/>
              <a:t>ANALOGY: </a:t>
            </a:r>
            <a:r>
              <a:rPr lang="en-US" b="0" dirty="0"/>
              <a:t>Your ISP buys a large block of IP addresses from ARIN (North America), who got a</a:t>
            </a:r>
            <a:r>
              <a:rPr lang="en-US" b="0" baseline="0" dirty="0"/>
              <a:t> larger block from IANA.  They then sell you internet service, part of which typically includes a single world-routable (public-facing) IP address</a:t>
            </a:r>
          </a:p>
          <a:p>
            <a:endParaRPr lang="en-US" b="1" dirty="0"/>
          </a:p>
          <a:p>
            <a:r>
              <a:rPr lang="en-US" b="1" dirty="0"/>
              <a:t>STORIES/RELATE-TO-JOB: </a:t>
            </a:r>
            <a:r>
              <a:rPr lang="en-US" b="0" dirty="0"/>
              <a:t>The DoD had to go to IANA to request a block of IP addresses for</a:t>
            </a:r>
            <a:r>
              <a:rPr lang="en-US" b="0" baseline="0" dirty="0"/>
              <a:t> Military networks &amp; systems.  You can go to ARIN’s webpage or use a third-party lookup site (like www.dnsstuff.org, or www.whatismyipaddress.com) to find out where an IP address is coming from (which country or RIR).  When AFCERT does an investigation into suspicious traffic they can track down the country of origin using IANA’s databases.  </a:t>
            </a:r>
          </a:p>
          <a:p>
            <a:endParaRPr lang="en-US" b="0" baseline="0" dirty="0"/>
          </a:p>
          <a:p>
            <a:r>
              <a:rPr lang="en-US" b="0" baseline="0" dirty="0"/>
              <a:t>When Capt Ketchum’s firewall starting sending him alerts that someone was trying to break into his network, the alert had the attacker’s IP address.  By looking-up that address in ARIN’s database he found that it was coming from a block of addresses that was given to APNIC.  APNIC’s site revealed that the IP was sold to China’s UNICOM ISP.  That doesn’t mean necessarily that the attacker is Chinese, but whoever is attacking his network is coming through China as their last stop before attacking his network.</a:t>
            </a:r>
            <a:endParaRPr lang="en-US" b="0" dirty="0"/>
          </a:p>
          <a:p>
            <a:endParaRPr lang="en-US" baseline="0" dirty="0"/>
          </a:p>
          <a:p>
            <a:endParaRPr lang="en-US" dirty="0"/>
          </a:p>
        </p:txBody>
      </p:sp>
    </p:spTree>
    <p:extLst>
      <p:ext uri="{BB962C8B-B14F-4D97-AF65-F5344CB8AC3E}">
        <p14:creationId xmlns:p14="http://schemas.microsoft.com/office/powerpoint/2010/main" val="3742084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Using the formula 2</a:t>
            </a:r>
            <a:r>
              <a:rPr lang="en-US" b="1" baseline="44000" dirty="0"/>
              <a:t>s</a:t>
            </a:r>
            <a:r>
              <a:rPr lang="en-US" b="1" baseline="0" dirty="0"/>
              <a:t> = # of subnets (2</a:t>
            </a:r>
            <a:r>
              <a:rPr lang="en-US" b="1" baseline="44000" dirty="0"/>
              <a:t>2</a:t>
            </a:r>
            <a:r>
              <a:rPr lang="en-US" b="1" baseline="0" dirty="0"/>
              <a:t> = 4 subnets)</a:t>
            </a:r>
          </a:p>
          <a:p>
            <a:r>
              <a:rPr lang="en-US" baseline="0" dirty="0"/>
              <a:t>First subnet, subnet #1 has the network ID: 207.21.54.0  and the range of IP addresses are .0 - .63</a:t>
            </a:r>
          </a:p>
          <a:p>
            <a:r>
              <a:rPr lang="en-US" baseline="0" dirty="0"/>
              <a:t>Second subnet, subnet #2 has the network ID: 207.21.54.64  and the range of IP addresses are .64 - .127</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Third subnet, subnet #3 has the network ID: 207.21.54.128  and the range of IP addresses are .128 - .191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Fourth subnet, subnet #4 has the network ID: 207.21.54.192  and the range of IP addresses are .192 - .255</a:t>
            </a:r>
          </a:p>
          <a:p>
            <a:endParaRPr lang="en-US" baseline="0" dirty="0"/>
          </a:p>
          <a:p>
            <a:r>
              <a:rPr lang="en-US" b="1" baseline="0" dirty="0"/>
              <a:t>Using the formula 2</a:t>
            </a:r>
            <a:r>
              <a:rPr lang="en-US" b="1" baseline="30000" dirty="0"/>
              <a:t>h</a:t>
            </a:r>
            <a:r>
              <a:rPr lang="en-US" b="1" baseline="0" dirty="0"/>
              <a:t>-2 = # of hosts (2</a:t>
            </a:r>
            <a:r>
              <a:rPr lang="en-US" b="1" baseline="44000" dirty="0"/>
              <a:t>6</a:t>
            </a:r>
            <a:r>
              <a:rPr lang="en-US" b="1" baseline="0" dirty="0"/>
              <a:t> = 64 -2 = 62 hosts per subnetwork)</a:t>
            </a:r>
          </a:p>
          <a:p>
            <a:r>
              <a:rPr lang="en-US" baseline="0" dirty="0"/>
              <a:t>First subnet, subnet #1 has the host range of: 207.21.54.1 - .62</a:t>
            </a:r>
          </a:p>
          <a:p>
            <a:r>
              <a:rPr lang="en-US" baseline="0" dirty="0"/>
              <a:t>Second subnet, subnet #2 has the host range of: 207.21.54.65 - .126</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Third subnet, subnet #3 has the host range of: 207.21.54.129 - .190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Fourth subnet, subnet #4 has the host range of: 207.21.54.193 - .254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ICND1 100-105 pages 300-330</a:t>
            </a:r>
          </a:p>
          <a:p>
            <a:endParaRPr lang="en-US" dirty="0"/>
          </a:p>
        </p:txBody>
      </p:sp>
    </p:spTree>
    <p:extLst>
      <p:ext uri="{BB962C8B-B14F-4D97-AF65-F5344CB8AC3E}">
        <p14:creationId xmlns:p14="http://schemas.microsoft.com/office/powerpoint/2010/main" val="3061982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every subnet mask, you will get a certain amount of IP addresses associated with it. In this example we converted we converted two host bits into network bits. When we look at the binary place holder value of the last network bit, we see a value of 64. When we convert two host bits into network bits, we get a subnet</a:t>
            </a:r>
            <a:r>
              <a:rPr lang="en-US" baseline="0" dirty="0"/>
              <a:t> mask of 192 (128 + 64 = 192) and we will get 64 IP addresses for each subnet.</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Using the binary place holder value of the subnet bit to calculate the answers to IP questions is often referred to as the “magic number.”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You can also determine the magic number by subtracting the subnet mask that has the last network bit from 256. </a:t>
            </a:r>
            <a:r>
              <a:rPr lang="en-US" b="1" dirty="0"/>
              <a:t>NOTE: </a:t>
            </a:r>
            <a:r>
              <a:rPr lang="en-US" dirty="0"/>
              <a:t>256 = the number of possible IP</a:t>
            </a:r>
            <a:r>
              <a:rPr lang="en-US" baseline="0" dirty="0"/>
              <a:t> addresses (.0 through .255)</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Example for last</a:t>
            </a:r>
            <a:r>
              <a:rPr lang="en-US" baseline="0" dirty="0"/>
              <a:t> subnet mask (192):    256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		Subnet mask:		           - </a:t>
            </a:r>
            <a:r>
              <a:rPr lang="en-US" u="sng" baseline="0" dirty="0"/>
              <a:t>192</a:t>
            </a:r>
            <a:endParaRPr lang="en-US" u="non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none" baseline="0" dirty="0"/>
              <a:t>		Magic number:	                64</a:t>
            </a:r>
            <a:endParaRPr lang="en-US" u="sng"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u="sng"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“magic number” is based on the binary value of the last bit converted to a subnet bit. Please note that we cannot use all the addresses in the range to assign to devices on your 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Example: Using IP address 188.26.221.0  255.255.255.240  As usual we determine the class of the IP address by looking at the first octet. We see this is a class B address because the first octet, 188, falls between 128-191 (B class). The last subnet bit stops at 240 and the magic number for 240 is 16. This means we will get 16 IP addresses with this magic number.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3</a:t>
            </a:r>
            <a:r>
              <a:rPr lang="en-US" sz="1200" kern="1200" baseline="30000" dirty="0">
                <a:solidFill>
                  <a:schemeClr val="tx1"/>
                </a:solidFill>
                <a:effectLst/>
                <a:latin typeface="Arial" charset="0"/>
                <a:ea typeface="+mn-ea"/>
                <a:cs typeface="+mn-cs"/>
              </a:rPr>
              <a:t>rd</a:t>
            </a:r>
            <a:r>
              <a:rPr lang="en-US" sz="1200" kern="1200" dirty="0">
                <a:solidFill>
                  <a:schemeClr val="tx1"/>
                </a:solidFill>
                <a:effectLst/>
                <a:latin typeface="Arial" charset="0"/>
                <a:ea typeface="+mn-ea"/>
                <a:cs typeface="+mn-cs"/>
              </a:rPr>
              <a:t> Octet			4</a:t>
            </a:r>
            <a:r>
              <a:rPr lang="en-US" sz="1200" kern="1200" baseline="30000" dirty="0">
                <a:solidFill>
                  <a:schemeClr val="tx1"/>
                </a:solidFill>
                <a:effectLst/>
                <a:latin typeface="Arial" charset="0"/>
                <a:ea typeface="+mn-ea"/>
                <a:cs typeface="+mn-cs"/>
              </a:rPr>
              <a:t>th</a:t>
            </a:r>
            <a:r>
              <a:rPr lang="en-US" sz="1200" kern="1200" dirty="0">
                <a:solidFill>
                  <a:schemeClr val="tx1"/>
                </a:solidFill>
                <a:effectLst/>
                <a:latin typeface="Arial" charset="0"/>
                <a:ea typeface="+mn-ea"/>
                <a:cs typeface="+mn-cs"/>
              </a:rPr>
              <a:t> Octet</a:t>
            </a:r>
          </a:p>
          <a:p>
            <a:r>
              <a:rPr lang="en-US" sz="1200" b="1" kern="1200" dirty="0">
                <a:solidFill>
                  <a:schemeClr val="tx1"/>
                </a:solidFill>
                <a:effectLst/>
                <a:latin typeface="Arial" charset="0"/>
                <a:ea typeface="+mn-ea"/>
                <a:cs typeface="+mn-cs"/>
              </a:rPr>
              <a:t>128  192  224  240</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248  252  254  255</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128  192  224  240</a:t>
            </a:r>
            <a:r>
              <a:rPr lang="en-US" sz="1200" kern="1200" dirty="0">
                <a:solidFill>
                  <a:schemeClr val="tx1"/>
                </a:solidFill>
                <a:effectLst/>
                <a:latin typeface="Arial" charset="0"/>
                <a:ea typeface="+mn-ea"/>
                <a:cs typeface="+mn-cs"/>
              </a:rPr>
              <a:t>  248  252  254  255</a:t>
            </a:r>
          </a:p>
          <a:p>
            <a:r>
              <a:rPr lang="en-US" sz="1200" b="1" kern="1200" dirty="0">
                <a:solidFill>
                  <a:schemeClr val="tx1"/>
                </a:solidFill>
                <a:effectLst/>
                <a:latin typeface="Arial" charset="0"/>
                <a:ea typeface="+mn-ea"/>
                <a:cs typeface="+mn-cs"/>
              </a:rPr>
              <a:t>128   64    32    16</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8      4      2      1</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128   64    32    16</a:t>
            </a:r>
            <a:r>
              <a:rPr lang="en-US" sz="1200" kern="1200" dirty="0">
                <a:solidFill>
                  <a:schemeClr val="tx1"/>
                </a:solidFill>
                <a:effectLst/>
                <a:latin typeface="Arial" charset="0"/>
                <a:ea typeface="+mn-ea"/>
                <a:cs typeface="+mn-cs"/>
              </a:rPr>
              <a:t>     8      4      2      1</a:t>
            </a:r>
          </a:p>
          <a:p>
            <a:r>
              <a:rPr lang="en-US" sz="1200" b="1" kern="1200" dirty="0">
                <a:solidFill>
                  <a:schemeClr val="tx1"/>
                </a:solidFill>
                <a:effectLst/>
                <a:latin typeface="Arial" charset="0"/>
                <a:ea typeface="+mn-ea"/>
                <a:cs typeface="+mn-cs"/>
              </a:rPr>
              <a:t>  1      1      1      1      1      1      1      1	  1      1      1      1</a:t>
            </a:r>
            <a:r>
              <a:rPr lang="en-US" sz="1200" kern="1200" dirty="0">
                <a:solidFill>
                  <a:schemeClr val="tx1"/>
                </a:solidFill>
                <a:effectLst/>
                <a:latin typeface="Arial" charset="0"/>
                <a:ea typeface="+mn-ea"/>
                <a:cs typeface="+mn-cs"/>
              </a:rPr>
              <a:t>      0      0      0      0 </a:t>
            </a:r>
          </a:p>
          <a:p>
            <a:endParaRPr lang="en-US" sz="1200" kern="1200" baseline="0" dirty="0">
              <a:solidFill>
                <a:schemeClr val="tx1"/>
              </a:solidFill>
              <a:effectLst/>
              <a:latin typeface="Arial" charset="0"/>
              <a:ea typeface="+mn-ea"/>
              <a:cs typeface="+mn-cs"/>
            </a:endParaRPr>
          </a:p>
          <a:p>
            <a:r>
              <a:rPr lang="en-US" sz="1200" b="1" kern="1200" baseline="0" dirty="0">
                <a:solidFill>
                  <a:schemeClr val="tx1"/>
                </a:solidFill>
                <a:effectLst/>
                <a:latin typeface="Arial" charset="0"/>
                <a:ea typeface="+mn-ea"/>
                <a:cs typeface="+mn-cs"/>
              </a:rPr>
              <a:t>First subnet:   </a:t>
            </a:r>
            <a:r>
              <a:rPr lang="en-US" baseline="0" dirty="0"/>
              <a:t>188.26.221.</a:t>
            </a:r>
            <a:r>
              <a:rPr lang="en-US" b="1" baseline="0" dirty="0"/>
              <a:t>0</a:t>
            </a:r>
            <a:r>
              <a:rPr lang="en-US" baseline="0" dirty="0"/>
              <a:t>  </a:t>
            </a:r>
            <a:r>
              <a:rPr lang="en-US" baseline="0" dirty="0">
                <a:sym typeface="Wingdings" panose="05000000000000000000" pitchFamily="2" charset="2"/>
              </a:rPr>
              <a:t> the first IP in the first subnet will be used for the </a:t>
            </a:r>
            <a:r>
              <a:rPr lang="en-US" b="1" baseline="0" dirty="0">
                <a:sym typeface="Wingdings" panose="05000000000000000000" pitchFamily="2" charset="2"/>
              </a:rPr>
              <a:t>Subnet ID</a:t>
            </a:r>
          </a:p>
          <a:p>
            <a:r>
              <a:rPr lang="en-US" sz="1200" kern="1200" baseline="0" dirty="0">
                <a:solidFill>
                  <a:schemeClr val="tx1"/>
                </a:solidFill>
                <a:effectLst/>
                <a:latin typeface="Arial" charset="0"/>
                <a:ea typeface="+mn-ea"/>
                <a:cs typeface="+mn-cs"/>
                <a:sym typeface="Wingdings" panose="05000000000000000000" pitchFamily="2" charset="2"/>
              </a:rPr>
              <a:t>First host:       </a:t>
            </a:r>
            <a:r>
              <a:rPr lang="en-US" baseline="0" dirty="0"/>
              <a:t>188.26.221.1  </a:t>
            </a:r>
            <a:r>
              <a:rPr lang="en-US" baseline="0" dirty="0">
                <a:sym typeface="Wingdings" panose="05000000000000000000" pitchFamily="2" charset="2"/>
              </a:rPr>
              <a:t> the first IP address that can be used for a device on the first subnet</a:t>
            </a:r>
            <a:endParaRPr lang="en-US" sz="1200" kern="1200" baseline="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Second host:  1</a:t>
            </a:r>
            <a:r>
              <a:rPr lang="en-US" baseline="0" dirty="0"/>
              <a:t>88.26.221.2  </a:t>
            </a:r>
            <a:r>
              <a:rPr lang="en-US" baseline="0" dirty="0">
                <a:sym typeface="Wingdings" panose="05000000000000000000" pitchFamily="2" charset="2"/>
              </a:rPr>
              <a:t> the second IP address that can be used for a device on the first subnet</a:t>
            </a:r>
            <a:endParaRPr lang="en-US" sz="1200" kern="1200" baseline="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Third host:      1</a:t>
            </a:r>
            <a:r>
              <a:rPr lang="en-US" baseline="0" dirty="0"/>
              <a:t>88.26.221.3  </a:t>
            </a:r>
            <a:r>
              <a:rPr lang="en-US" baseline="0" dirty="0">
                <a:sym typeface="Wingdings" panose="05000000000000000000" pitchFamily="2" charset="2"/>
              </a:rPr>
              <a:t> the third IP address that can be used for a device on the first subnet</a:t>
            </a:r>
            <a:endParaRPr lang="en-US" sz="1200" kern="1200" baseline="0" dirty="0">
              <a:solidFill>
                <a:schemeClr val="tx1"/>
              </a:solidFill>
              <a:effectLst/>
              <a:latin typeface="Arial" charset="0"/>
              <a:ea typeface="+mn-ea"/>
              <a:cs typeface="+mn-cs"/>
            </a:endParaRPr>
          </a:p>
          <a:p>
            <a:r>
              <a:rPr lang="en-US" sz="1200" kern="1200" baseline="0" dirty="0">
                <a:solidFill>
                  <a:schemeClr val="tx1"/>
                </a:solidFill>
                <a:effectLst/>
                <a:latin typeface="Arial" charset="0"/>
                <a:ea typeface="+mn-ea"/>
                <a:cs typeface="+mn-cs"/>
              </a:rPr>
              <a:t>      V	        V		V	V	V</a:t>
            </a:r>
          </a:p>
          <a:p>
            <a:r>
              <a:rPr lang="en-US" sz="1200" kern="1200" baseline="0" dirty="0">
                <a:solidFill>
                  <a:schemeClr val="tx1"/>
                </a:solidFill>
                <a:effectLst/>
                <a:latin typeface="Arial" charset="0"/>
                <a:ea typeface="+mn-ea"/>
                <a:cs typeface="+mn-cs"/>
              </a:rPr>
              <a:t>      V	        V		V	V	V</a:t>
            </a:r>
          </a:p>
          <a:p>
            <a:r>
              <a:rPr lang="en-US" sz="1200" kern="1200" baseline="0" dirty="0">
                <a:solidFill>
                  <a:schemeClr val="tx1"/>
                </a:solidFill>
                <a:effectLst/>
                <a:latin typeface="Arial" charset="0"/>
                <a:ea typeface="+mn-ea"/>
                <a:cs typeface="+mn-cs"/>
              </a:rPr>
              <a:t>      V	        V		V	V	V</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Last host:      1</a:t>
            </a:r>
            <a:r>
              <a:rPr lang="en-US" baseline="0" dirty="0"/>
              <a:t>88.26.221.14  </a:t>
            </a:r>
            <a:r>
              <a:rPr lang="en-US" baseline="0" dirty="0">
                <a:sym typeface="Wingdings" panose="05000000000000000000" pitchFamily="2" charset="2"/>
              </a:rPr>
              <a:t> the fifteenth IP address that can be used for a device on the first subnet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Broadcast IP: 1</a:t>
            </a:r>
            <a:r>
              <a:rPr lang="en-US" baseline="0" dirty="0"/>
              <a:t>88.26.221.</a:t>
            </a:r>
            <a:r>
              <a:rPr lang="en-US" b="1" baseline="0" dirty="0"/>
              <a:t>15</a:t>
            </a:r>
            <a:r>
              <a:rPr lang="en-US" baseline="0" dirty="0"/>
              <a:t>  </a:t>
            </a:r>
            <a:r>
              <a:rPr lang="en-US" baseline="0" dirty="0">
                <a:sym typeface="Wingdings" panose="05000000000000000000" pitchFamily="2" charset="2"/>
              </a:rPr>
              <a:t> the last IP in the first subnet will be used for the Subnet </a:t>
            </a:r>
            <a:r>
              <a:rPr lang="en-US" b="1" baseline="0" dirty="0">
                <a:sym typeface="Wingdings" panose="05000000000000000000" pitchFamily="2" charset="2"/>
              </a:rPr>
              <a:t>Broadcast IP address</a:t>
            </a:r>
            <a:endParaRPr lang="en-US" b="0" baseline="0" dirty="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Arial" charset="0"/>
              <a:ea typeface="+mn-ea"/>
              <a:cs typeface="+mn-cs"/>
              <a:sym typeface="Wingdings" panose="05000000000000000000" pitchFamily="2" charset="2"/>
            </a:endParaRPr>
          </a:p>
          <a:p>
            <a:r>
              <a:rPr lang="en-US" sz="1200" b="1" kern="1200" baseline="0" dirty="0">
                <a:solidFill>
                  <a:schemeClr val="tx1"/>
                </a:solidFill>
                <a:effectLst/>
                <a:latin typeface="Arial" charset="0"/>
                <a:ea typeface="+mn-ea"/>
                <a:cs typeface="+mn-cs"/>
              </a:rPr>
              <a:t>Second subnet:   </a:t>
            </a:r>
            <a:r>
              <a:rPr lang="en-US" baseline="0" dirty="0"/>
              <a:t>188.26.221.</a:t>
            </a:r>
            <a:r>
              <a:rPr lang="en-US" b="1" baseline="0" dirty="0"/>
              <a:t>16</a:t>
            </a:r>
            <a:r>
              <a:rPr lang="en-US" baseline="0" dirty="0"/>
              <a:t>  </a:t>
            </a:r>
            <a:r>
              <a:rPr lang="en-US" baseline="0" dirty="0">
                <a:sym typeface="Wingdings" panose="05000000000000000000" pitchFamily="2" charset="2"/>
              </a:rPr>
              <a:t> the first IP in the second subnet will be used for the </a:t>
            </a:r>
            <a:r>
              <a:rPr lang="en-US" b="1" baseline="0" dirty="0">
                <a:sym typeface="Wingdings" panose="05000000000000000000" pitchFamily="2" charset="2"/>
              </a:rPr>
              <a:t>Subnet ID</a:t>
            </a:r>
          </a:p>
          <a:p>
            <a:r>
              <a:rPr lang="en-US" sz="1200" kern="1200" baseline="0" dirty="0">
                <a:solidFill>
                  <a:schemeClr val="tx1"/>
                </a:solidFill>
                <a:effectLst/>
                <a:latin typeface="Arial" charset="0"/>
                <a:ea typeface="+mn-ea"/>
                <a:cs typeface="+mn-cs"/>
                <a:sym typeface="Wingdings" panose="05000000000000000000" pitchFamily="2" charset="2"/>
              </a:rPr>
              <a:t>First host:       	    </a:t>
            </a:r>
            <a:r>
              <a:rPr lang="en-US" baseline="0" dirty="0"/>
              <a:t>188.26.221.17  </a:t>
            </a:r>
            <a:r>
              <a:rPr lang="en-US" baseline="0" dirty="0">
                <a:sym typeface="Wingdings" panose="05000000000000000000" pitchFamily="2" charset="2"/>
              </a:rPr>
              <a:t> the first IP address that can be used for a device on the second subnet</a:t>
            </a:r>
            <a:endParaRPr lang="en-US" sz="1200" kern="1200" baseline="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Second host:       1</a:t>
            </a:r>
            <a:r>
              <a:rPr lang="en-US" baseline="0" dirty="0"/>
              <a:t>88.26.221.18  </a:t>
            </a:r>
            <a:r>
              <a:rPr lang="en-US" baseline="0" dirty="0">
                <a:sym typeface="Wingdings" panose="05000000000000000000" pitchFamily="2" charset="2"/>
              </a:rPr>
              <a:t> the second IP address that can be used for a device on the second subnet</a:t>
            </a:r>
            <a:endParaRPr lang="en-US" sz="1200" kern="1200" baseline="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Third host:           1</a:t>
            </a:r>
            <a:r>
              <a:rPr lang="en-US" baseline="0" dirty="0"/>
              <a:t>88.26.221.19  </a:t>
            </a:r>
            <a:r>
              <a:rPr lang="en-US" baseline="0" dirty="0">
                <a:sym typeface="Wingdings" panose="05000000000000000000" pitchFamily="2" charset="2"/>
              </a:rPr>
              <a:t> the third IP address that can be used for a device on the second subnet</a:t>
            </a:r>
            <a:endParaRPr lang="en-US" sz="1200" kern="1200" baseline="0" dirty="0">
              <a:solidFill>
                <a:schemeClr val="tx1"/>
              </a:solidFill>
              <a:effectLst/>
              <a:latin typeface="Arial" charset="0"/>
              <a:ea typeface="+mn-ea"/>
              <a:cs typeface="+mn-cs"/>
            </a:endParaRPr>
          </a:p>
          <a:p>
            <a:r>
              <a:rPr lang="en-US" sz="1200" kern="1200" baseline="0" dirty="0">
                <a:solidFill>
                  <a:schemeClr val="tx1"/>
                </a:solidFill>
                <a:effectLst/>
                <a:latin typeface="Arial" charset="0"/>
                <a:ea typeface="+mn-ea"/>
                <a:cs typeface="+mn-cs"/>
              </a:rPr>
              <a:t>      V	        V		V	V	V</a:t>
            </a:r>
          </a:p>
          <a:p>
            <a:r>
              <a:rPr lang="en-US" sz="1200" kern="1200" baseline="0" dirty="0">
                <a:solidFill>
                  <a:schemeClr val="tx1"/>
                </a:solidFill>
                <a:effectLst/>
                <a:latin typeface="Arial" charset="0"/>
                <a:ea typeface="+mn-ea"/>
                <a:cs typeface="+mn-cs"/>
              </a:rPr>
              <a:t>      V	        V		V	V	V</a:t>
            </a:r>
          </a:p>
          <a:p>
            <a:r>
              <a:rPr lang="en-US" sz="1200" kern="1200" baseline="0" dirty="0">
                <a:solidFill>
                  <a:schemeClr val="tx1"/>
                </a:solidFill>
                <a:effectLst/>
                <a:latin typeface="Arial" charset="0"/>
                <a:ea typeface="+mn-ea"/>
                <a:cs typeface="+mn-cs"/>
              </a:rPr>
              <a:t>      V	        V		V	V	V</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Last host:      1</a:t>
            </a:r>
            <a:r>
              <a:rPr lang="en-US" baseline="0" dirty="0"/>
              <a:t>88.26.221.30  </a:t>
            </a:r>
            <a:r>
              <a:rPr lang="en-US" baseline="0" dirty="0">
                <a:sym typeface="Wingdings" panose="05000000000000000000" pitchFamily="2" charset="2"/>
              </a:rPr>
              <a:t> the fifteenth IP address that can be used for a device on the second subnet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Broadcast IP: 1</a:t>
            </a:r>
            <a:r>
              <a:rPr lang="en-US" baseline="0" dirty="0"/>
              <a:t>88.26.221.</a:t>
            </a:r>
            <a:r>
              <a:rPr lang="en-US" b="1" baseline="0" dirty="0"/>
              <a:t>31</a:t>
            </a:r>
            <a:r>
              <a:rPr lang="en-US" baseline="0" dirty="0"/>
              <a:t>  </a:t>
            </a:r>
            <a:r>
              <a:rPr lang="en-US" baseline="0" dirty="0">
                <a:sym typeface="Wingdings" panose="05000000000000000000" pitchFamily="2" charset="2"/>
              </a:rPr>
              <a:t> the last IP in the second subnet will be used for the Subnet </a:t>
            </a:r>
            <a:r>
              <a:rPr lang="en-US" b="1" baseline="0" dirty="0">
                <a:sym typeface="Wingdings" panose="05000000000000000000" pitchFamily="2" charset="2"/>
              </a:rPr>
              <a:t>Broadcast IP address</a:t>
            </a:r>
            <a:endParaRPr lang="en-US" sz="1200" b="1" kern="1200" baseline="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effectLst/>
              <a:latin typeface="Arial" charset="0"/>
              <a:ea typeface="+mn-ea"/>
              <a:cs typeface="+mn-cs"/>
            </a:endParaRPr>
          </a:p>
          <a:p>
            <a:r>
              <a:rPr lang="en-US" sz="1200" kern="1200" baseline="0" dirty="0">
                <a:solidFill>
                  <a:schemeClr val="tx1"/>
                </a:solidFill>
                <a:effectLst/>
                <a:latin typeface="Arial" charset="0"/>
                <a:ea typeface="+mn-ea"/>
                <a:cs typeface="+mn-cs"/>
              </a:rPr>
              <a:t>The subnets will increase with increment of 16 (the magic number for subnet mask of 240) until the last subnet in the 4</a:t>
            </a:r>
            <a:r>
              <a:rPr lang="en-US" sz="1200" kern="1200" baseline="30000" dirty="0">
                <a:solidFill>
                  <a:schemeClr val="tx1"/>
                </a:solidFill>
                <a:effectLst/>
                <a:latin typeface="Arial" charset="0"/>
                <a:ea typeface="+mn-ea"/>
                <a:cs typeface="+mn-cs"/>
              </a:rPr>
              <a:t>th</a:t>
            </a:r>
            <a:r>
              <a:rPr lang="en-US" sz="1200" kern="1200" baseline="0" dirty="0">
                <a:solidFill>
                  <a:schemeClr val="tx1"/>
                </a:solidFill>
                <a:effectLst/>
                <a:latin typeface="Arial" charset="0"/>
                <a:ea typeface="+mn-ea"/>
                <a:cs typeface="+mn-cs"/>
              </a:rPr>
              <a:t> octet:</a:t>
            </a:r>
          </a:p>
          <a:p>
            <a:endParaRPr lang="en-US" sz="1200" kern="1200" baseline="0" dirty="0">
              <a:solidFill>
                <a:schemeClr val="tx1"/>
              </a:solidFill>
              <a:effectLst/>
              <a:latin typeface="Arial" charset="0"/>
              <a:ea typeface="+mn-ea"/>
              <a:cs typeface="+mn-cs"/>
            </a:endParaRPr>
          </a:p>
          <a:p>
            <a:r>
              <a:rPr lang="en-US" sz="1200" kern="1200" baseline="0" dirty="0">
                <a:solidFill>
                  <a:schemeClr val="tx1"/>
                </a:solidFill>
                <a:effectLst/>
                <a:latin typeface="Arial" charset="0"/>
                <a:ea typeface="+mn-ea"/>
                <a:cs typeface="+mn-cs"/>
              </a:rPr>
              <a:t>Last subnet:  </a:t>
            </a:r>
            <a:r>
              <a:rPr lang="en-US" baseline="0" dirty="0"/>
              <a:t>188.26.221.</a:t>
            </a:r>
            <a:r>
              <a:rPr lang="en-US" b="1" baseline="0" dirty="0"/>
              <a:t>240</a:t>
            </a:r>
            <a:r>
              <a:rPr lang="en-US" baseline="0" dirty="0"/>
              <a:t>  </a:t>
            </a:r>
            <a:r>
              <a:rPr lang="en-US" baseline="0" dirty="0">
                <a:sym typeface="Wingdings" panose="05000000000000000000" pitchFamily="2" charset="2"/>
              </a:rPr>
              <a:t> the first IP in the last subnet will be used for the </a:t>
            </a:r>
            <a:r>
              <a:rPr lang="en-US" b="1" baseline="0" dirty="0">
                <a:sym typeface="Wingdings" panose="05000000000000000000" pitchFamily="2" charset="2"/>
              </a:rPr>
              <a:t>Subnet ID</a:t>
            </a:r>
          </a:p>
          <a:p>
            <a:r>
              <a:rPr lang="en-US" sz="1200" kern="1200" baseline="0" dirty="0">
                <a:solidFill>
                  <a:schemeClr val="tx1"/>
                </a:solidFill>
                <a:effectLst/>
                <a:latin typeface="Arial" charset="0"/>
                <a:ea typeface="+mn-ea"/>
                <a:cs typeface="+mn-cs"/>
                <a:sym typeface="Wingdings" panose="05000000000000000000" pitchFamily="2" charset="2"/>
              </a:rPr>
              <a:t>First host:      </a:t>
            </a:r>
            <a:r>
              <a:rPr lang="en-US" baseline="0" dirty="0"/>
              <a:t>188.26.221.241  </a:t>
            </a:r>
            <a:r>
              <a:rPr lang="en-US" baseline="0" dirty="0">
                <a:sym typeface="Wingdings" panose="05000000000000000000" pitchFamily="2" charset="2"/>
              </a:rPr>
              <a:t> the first IP address that can be used for a device on the last subnet</a:t>
            </a:r>
            <a:endParaRPr lang="en-US" sz="1200" kern="1200" baseline="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Second host: 1</a:t>
            </a:r>
            <a:r>
              <a:rPr lang="en-US" baseline="0" dirty="0"/>
              <a:t>88.26.221.242  </a:t>
            </a:r>
            <a:r>
              <a:rPr lang="en-US" baseline="0" dirty="0">
                <a:sym typeface="Wingdings" panose="05000000000000000000" pitchFamily="2" charset="2"/>
              </a:rPr>
              <a:t> the second IP address that can be used for a device on the last subnet</a:t>
            </a:r>
            <a:endParaRPr lang="en-US" sz="1200" kern="1200" baseline="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Third host:     1</a:t>
            </a:r>
            <a:r>
              <a:rPr lang="en-US" baseline="0" dirty="0"/>
              <a:t>88.26.221.243  </a:t>
            </a:r>
            <a:r>
              <a:rPr lang="en-US" baseline="0" dirty="0">
                <a:sym typeface="Wingdings" panose="05000000000000000000" pitchFamily="2" charset="2"/>
              </a:rPr>
              <a:t> the third IP address that can be used for a device on the last subnet</a:t>
            </a:r>
            <a:endParaRPr lang="en-US" sz="1200" kern="1200" baseline="0" dirty="0">
              <a:solidFill>
                <a:schemeClr val="tx1"/>
              </a:solidFill>
              <a:effectLst/>
              <a:latin typeface="Arial" charset="0"/>
              <a:ea typeface="+mn-ea"/>
              <a:cs typeface="+mn-cs"/>
            </a:endParaRPr>
          </a:p>
          <a:p>
            <a:r>
              <a:rPr lang="en-US" sz="1200" kern="1200" baseline="0" dirty="0">
                <a:solidFill>
                  <a:schemeClr val="tx1"/>
                </a:solidFill>
                <a:effectLst/>
                <a:latin typeface="Arial" charset="0"/>
                <a:ea typeface="+mn-ea"/>
                <a:cs typeface="+mn-cs"/>
              </a:rPr>
              <a:t>      V	        V		V	V	V</a:t>
            </a:r>
          </a:p>
          <a:p>
            <a:r>
              <a:rPr lang="en-US" sz="1200" kern="1200" baseline="0" dirty="0">
                <a:solidFill>
                  <a:schemeClr val="tx1"/>
                </a:solidFill>
                <a:effectLst/>
                <a:latin typeface="Arial" charset="0"/>
                <a:ea typeface="+mn-ea"/>
                <a:cs typeface="+mn-cs"/>
              </a:rPr>
              <a:t>      V	        V		V	V	V</a:t>
            </a:r>
          </a:p>
          <a:p>
            <a:r>
              <a:rPr lang="en-US" sz="1200" kern="1200" baseline="0" dirty="0">
                <a:solidFill>
                  <a:schemeClr val="tx1"/>
                </a:solidFill>
                <a:effectLst/>
                <a:latin typeface="Arial" charset="0"/>
                <a:ea typeface="+mn-ea"/>
                <a:cs typeface="+mn-cs"/>
              </a:rPr>
              <a:t>      V	        V		V	V	V</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Last host:      1</a:t>
            </a:r>
            <a:r>
              <a:rPr lang="en-US" baseline="0" dirty="0"/>
              <a:t>88.26.221.254  </a:t>
            </a:r>
            <a:r>
              <a:rPr lang="en-US" baseline="0" dirty="0">
                <a:sym typeface="Wingdings" panose="05000000000000000000" pitchFamily="2" charset="2"/>
              </a:rPr>
              <a:t> the fifteenth IP address that can be used for a device on the last subnet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charset="0"/>
                <a:ea typeface="+mn-ea"/>
                <a:cs typeface="+mn-cs"/>
                <a:sym typeface="Wingdings" panose="05000000000000000000" pitchFamily="2" charset="2"/>
              </a:rPr>
              <a:t>Broadcast IP: 1</a:t>
            </a:r>
            <a:r>
              <a:rPr lang="en-US" baseline="0" dirty="0"/>
              <a:t>88.26.221.</a:t>
            </a:r>
            <a:r>
              <a:rPr lang="en-US" b="1" baseline="0" dirty="0"/>
              <a:t>255</a:t>
            </a:r>
            <a:r>
              <a:rPr lang="en-US" baseline="0" dirty="0"/>
              <a:t>  </a:t>
            </a:r>
            <a:r>
              <a:rPr lang="en-US" baseline="0" dirty="0">
                <a:sym typeface="Wingdings" panose="05000000000000000000" pitchFamily="2" charset="2"/>
              </a:rPr>
              <a:t> the last IP in the last subnet will be used for the Subnet </a:t>
            </a:r>
            <a:r>
              <a:rPr lang="en-US" b="1" baseline="0" dirty="0">
                <a:sym typeface="Wingdings" panose="05000000000000000000" pitchFamily="2" charset="2"/>
              </a:rPr>
              <a:t>Broadcast IP address</a:t>
            </a:r>
            <a:endParaRPr lang="en-US" sz="1200" b="1" kern="1200" baseline="0" dirty="0">
              <a:solidFill>
                <a:schemeClr val="tx1"/>
              </a:solidFill>
              <a:effectLst/>
              <a:latin typeface="Arial" charset="0"/>
              <a:ea typeface="+mn-ea"/>
              <a:cs typeface="+mn-cs"/>
            </a:endParaRPr>
          </a:p>
          <a:p>
            <a:endParaRPr lang="en-US" sz="1200" kern="1200" baseline="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Source: ICND1 100-105 pages 300-330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Tree>
    <p:extLst>
      <p:ext uri="{BB962C8B-B14F-4D97-AF65-F5344CB8AC3E}">
        <p14:creationId xmlns:p14="http://schemas.microsoft.com/office/powerpoint/2010/main" val="2544962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Each host bit converted into a network bit creates a range of IP addresses</a:t>
            </a:r>
          </a:p>
          <a:p>
            <a:pPr lvl="1"/>
            <a:r>
              <a:rPr lang="en-US" dirty="0"/>
              <a:t>The first IP in a range is dedicated as the subnet ID</a:t>
            </a:r>
          </a:p>
          <a:p>
            <a:pPr lvl="2"/>
            <a:r>
              <a:rPr lang="en-US" dirty="0"/>
              <a:t>Host bits are all 0’s and cannot be assigned to a device</a:t>
            </a:r>
          </a:p>
          <a:p>
            <a:pPr lvl="1"/>
            <a:r>
              <a:rPr lang="en-US" dirty="0"/>
              <a:t>The last IP in the range is dedicated as the broadcast IP</a:t>
            </a:r>
          </a:p>
          <a:p>
            <a:pPr lvl="2"/>
            <a:r>
              <a:rPr lang="en-US" dirty="0"/>
              <a:t>Host bits are all 1’s and cannot be assigned to a device</a:t>
            </a:r>
          </a:p>
          <a:p>
            <a:pPr lvl="1"/>
            <a:r>
              <a:rPr lang="en-US" dirty="0"/>
              <a:t>The range of IP addresses between the subnet ID and the broadcast IP can be assigned to devices on the 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Tree>
    <p:extLst>
      <p:ext uri="{BB962C8B-B14F-4D97-AF65-F5344CB8AC3E}">
        <p14:creationId xmlns:p14="http://schemas.microsoft.com/office/powerpoint/2010/main" val="2670784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Magic number method using 1.) from Exercise worksheet #4:    172.15.0.0   50 subnets requested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lvl="0"/>
            <a:r>
              <a:rPr lang="en-US" sz="1200" kern="1200" dirty="0">
                <a:solidFill>
                  <a:schemeClr val="tx1"/>
                </a:solidFill>
                <a:effectLst/>
                <a:latin typeface="Arial" charset="0"/>
                <a:ea typeface="+mn-ea"/>
                <a:cs typeface="+mn-cs"/>
              </a:rPr>
              <a:t>1. Determine the class (A = 0-127; B = 128-191; C = 192-223) by looking at the first octet.  Look at the following IP address: 172.15.0.0; this IP is a class B address because the first octet is 172 (it is in the range of 128-191).  Because it is a class B address, the first two subnet octets are dedicated to network bits (255.255.0.0).</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2. Determine how many bits are needed to create the number of subnets required. </a:t>
            </a:r>
          </a:p>
          <a:p>
            <a:r>
              <a:rPr lang="en-US" sz="1200" kern="1200" dirty="0">
                <a:solidFill>
                  <a:schemeClr val="tx1"/>
                </a:solidFill>
                <a:effectLst/>
                <a:latin typeface="Arial" charset="0"/>
                <a:ea typeface="+mn-ea"/>
                <a:cs typeface="+mn-cs"/>
              </a:rPr>
              <a:t>Example: to get 50 subnets, you will need 6 bits (2</a:t>
            </a:r>
            <a:r>
              <a:rPr lang="en-US" sz="1200" kern="1200" baseline="30000" dirty="0">
                <a:solidFill>
                  <a:schemeClr val="tx1"/>
                </a:solidFill>
                <a:effectLst/>
                <a:latin typeface="Arial" charset="0"/>
                <a:ea typeface="+mn-ea"/>
                <a:cs typeface="+mn-cs"/>
              </a:rPr>
              <a:t>6</a:t>
            </a:r>
            <a:r>
              <a:rPr lang="en-US" sz="1200" kern="1200" dirty="0">
                <a:solidFill>
                  <a:schemeClr val="tx1"/>
                </a:solidFill>
                <a:effectLst/>
                <a:latin typeface="Arial" charset="0"/>
                <a:ea typeface="+mn-ea"/>
                <a:cs typeface="+mn-cs"/>
              </a:rPr>
              <a:t> = 64). </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3. Determine the subnet mask.  Take the 6 bits from the host bits to use as subnet bits:</a:t>
            </a:r>
          </a:p>
          <a:p>
            <a:r>
              <a:rPr lang="en-US" sz="1200" b="1" kern="1200" dirty="0">
                <a:solidFill>
                  <a:schemeClr val="tx1"/>
                </a:solidFill>
                <a:effectLst/>
                <a:latin typeface="Arial" charset="0"/>
                <a:ea typeface="+mn-ea"/>
                <a:cs typeface="+mn-cs"/>
              </a:rPr>
              <a:t>128   64    32   16     8      4</a:t>
            </a:r>
            <a:r>
              <a:rPr lang="en-US" sz="1200" kern="1200" dirty="0">
                <a:solidFill>
                  <a:schemeClr val="tx1"/>
                </a:solidFill>
                <a:effectLst/>
                <a:latin typeface="Arial" charset="0"/>
                <a:ea typeface="+mn-ea"/>
                <a:cs typeface="+mn-cs"/>
              </a:rPr>
              <a:t>      2      1</a:t>
            </a:r>
          </a:p>
          <a:p>
            <a:r>
              <a:rPr lang="en-US" sz="1200" b="1" kern="1200" dirty="0">
                <a:solidFill>
                  <a:schemeClr val="tx1"/>
                </a:solidFill>
                <a:effectLst/>
                <a:latin typeface="Arial" charset="0"/>
                <a:ea typeface="+mn-ea"/>
                <a:cs typeface="+mn-cs"/>
              </a:rPr>
              <a:t>128  192  224 240  248  252</a:t>
            </a:r>
            <a:r>
              <a:rPr lang="en-US" sz="1200" kern="1200" dirty="0">
                <a:solidFill>
                  <a:schemeClr val="tx1"/>
                </a:solidFill>
                <a:effectLst/>
                <a:latin typeface="Arial" charset="0"/>
                <a:ea typeface="+mn-ea"/>
                <a:cs typeface="+mn-cs"/>
              </a:rPr>
              <a:t>  254  255</a:t>
            </a:r>
          </a:p>
          <a:p>
            <a:r>
              <a:rPr lang="en-US" sz="1200" b="1" kern="1200" dirty="0">
                <a:solidFill>
                  <a:schemeClr val="tx1"/>
                </a:solidFill>
                <a:effectLst/>
                <a:latin typeface="Arial" charset="0"/>
                <a:ea typeface="+mn-ea"/>
                <a:cs typeface="+mn-cs"/>
              </a:rPr>
              <a:t>   1      1     1     1      1      1</a:t>
            </a:r>
            <a:r>
              <a:rPr lang="en-US" sz="1200" kern="1200" dirty="0">
                <a:solidFill>
                  <a:schemeClr val="tx1"/>
                </a:solidFill>
                <a:effectLst/>
                <a:latin typeface="Arial" charset="0"/>
                <a:ea typeface="+mn-ea"/>
                <a:cs typeface="+mn-cs"/>
              </a:rPr>
              <a:t>      0      0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252 will be the subnet mask for the 3</a:t>
            </a:r>
            <a:r>
              <a:rPr lang="en-US" sz="1200" kern="1200" baseline="30000" dirty="0">
                <a:solidFill>
                  <a:schemeClr val="tx1"/>
                </a:solidFill>
                <a:effectLst/>
                <a:latin typeface="Arial" charset="0"/>
                <a:ea typeface="+mn-ea"/>
                <a:cs typeface="+mn-cs"/>
              </a:rPr>
              <a:t>rd</a:t>
            </a:r>
            <a:r>
              <a:rPr lang="en-US" sz="1200" kern="1200" dirty="0">
                <a:solidFill>
                  <a:schemeClr val="tx1"/>
                </a:solidFill>
                <a:effectLst/>
                <a:latin typeface="Arial" charset="0"/>
                <a:ea typeface="+mn-ea"/>
                <a:cs typeface="+mn-cs"/>
              </a:rPr>
              <a:t> octet</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255.255.252.0 is the subnet mask (class B subnet + the 6 subnet bits).</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4. Look for the magic number above the 252; it is 4.  4 will be the magic # for this network ID.  Add the magic number to the network IP to identify the next subnet ID.</a:t>
            </a:r>
          </a:p>
          <a:p>
            <a:r>
              <a:rPr lang="en-US" sz="1200" kern="1200" dirty="0">
                <a:solidFill>
                  <a:schemeClr val="tx1"/>
                </a:solidFill>
                <a:effectLst/>
                <a:latin typeface="Arial" charset="0"/>
                <a:ea typeface="+mn-ea"/>
                <a:cs typeface="+mn-cs"/>
              </a:rPr>
              <a:t>172.15.0.0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the network ID (and first subnetwork)</a:t>
            </a:r>
          </a:p>
          <a:p>
            <a:r>
              <a:rPr lang="en-US" sz="1200" kern="1200" dirty="0">
                <a:solidFill>
                  <a:schemeClr val="tx1"/>
                </a:solidFill>
                <a:effectLst/>
                <a:latin typeface="Arial" charset="0"/>
                <a:ea typeface="+mn-ea"/>
                <a:cs typeface="+mn-cs"/>
              </a:rPr>
              <a:t>172.15.4.0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the next (second) subnet ID</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5.  Determine the next to last subnet by subtracting the magic # from the octet of interest in the subnet mask (252)</a:t>
            </a:r>
          </a:p>
          <a:p>
            <a:r>
              <a:rPr lang="en-US" sz="1200" kern="1200" dirty="0">
                <a:solidFill>
                  <a:schemeClr val="tx1"/>
                </a:solidFill>
                <a:effectLst/>
                <a:latin typeface="Arial" charset="0"/>
                <a:ea typeface="+mn-ea"/>
                <a:cs typeface="+mn-cs"/>
              </a:rPr>
              <a:t> 	.252 – 4 = .248 </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	The next to last subnet ID for 172.15.0.0 is 172.15.248.0</a:t>
            </a:r>
          </a:p>
          <a:p>
            <a:endParaRPr lang="en-US" sz="120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Note: The number in the OOI of your subnet mask will always be the last subnet for that octet. By subtracting the magic number from it; the sum will be the </a:t>
            </a:r>
            <a:r>
              <a:rPr lang="en-US" sz="1200" i="1" kern="1200" dirty="0">
                <a:solidFill>
                  <a:schemeClr val="tx1"/>
                </a:solidFill>
                <a:effectLst/>
                <a:latin typeface="Arial" charset="0"/>
                <a:ea typeface="+mn-ea"/>
                <a:cs typeface="+mn-cs"/>
              </a:rPr>
              <a:t>next</a:t>
            </a:r>
            <a:r>
              <a:rPr lang="en-US" sz="1200" kern="1200" dirty="0">
                <a:solidFill>
                  <a:schemeClr val="tx1"/>
                </a:solidFill>
                <a:effectLst/>
                <a:latin typeface="Arial" charset="0"/>
                <a:ea typeface="+mn-ea"/>
                <a:cs typeface="+mn-cs"/>
              </a:rPr>
              <a:t> to last subnet.</a:t>
            </a:r>
          </a:p>
          <a:p>
            <a:r>
              <a:rPr lang="en-US" sz="1200" kern="1200" dirty="0">
                <a:solidFill>
                  <a:schemeClr val="tx1"/>
                </a:solidFill>
                <a:effectLst/>
                <a:latin typeface="Arial" charset="0"/>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Wildcard method using 7.) from Exercise worksheet #4:    210.120.50.0   5 subnets requested</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1. Identify the class of IP address, based on the first octet.</a:t>
            </a:r>
          </a:p>
          <a:p>
            <a:r>
              <a:rPr lang="en-US" sz="1200" kern="1200" dirty="0">
                <a:solidFill>
                  <a:schemeClr val="tx1"/>
                </a:solidFill>
                <a:effectLst/>
                <a:latin typeface="Arial" charset="0"/>
                <a:ea typeface="+mn-ea"/>
                <a:cs typeface="+mn-cs"/>
              </a:rPr>
              <a:t>210.120.50.0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this is a class C network</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2. Determine how many bits are needed to create the number of subnets required. </a:t>
            </a:r>
          </a:p>
          <a:p>
            <a:r>
              <a:rPr lang="en-US" sz="1200" kern="1200" dirty="0">
                <a:solidFill>
                  <a:schemeClr val="tx1"/>
                </a:solidFill>
                <a:effectLst/>
                <a:latin typeface="Arial" charset="0"/>
                <a:ea typeface="+mn-ea"/>
                <a:cs typeface="+mn-cs"/>
              </a:rPr>
              <a:t>Example: to get 5 subnets, you will need 3 bits (2</a:t>
            </a:r>
            <a:r>
              <a:rPr lang="en-US" sz="1200" kern="1200" baseline="30000" dirty="0">
                <a:solidFill>
                  <a:schemeClr val="tx1"/>
                </a:solidFill>
                <a:effectLst/>
                <a:latin typeface="Arial" charset="0"/>
                <a:ea typeface="+mn-ea"/>
                <a:cs typeface="+mn-cs"/>
              </a:rPr>
              <a:t>3</a:t>
            </a:r>
            <a:r>
              <a:rPr lang="en-US" sz="1200" kern="1200" dirty="0">
                <a:solidFill>
                  <a:schemeClr val="tx1"/>
                </a:solidFill>
                <a:effectLst/>
                <a:latin typeface="Arial" charset="0"/>
                <a:ea typeface="+mn-ea"/>
                <a:cs typeface="+mn-cs"/>
              </a:rPr>
              <a:t> = 8). </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3. Determine the CIDR.  Add the network and subnet bits together.  This is a class C address using 24 network bits and then add the subnet bits (3) together to create the /27 total network bits.</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4. Use the “Packetlife.net” document and find /27.  Note the subnet mask and wildcard info.</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CIDR		Subnet Mask		Wildcard</a:t>
            </a:r>
          </a:p>
          <a:p>
            <a:r>
              <a:rPr lang="en-US" sz="1200" kern="1200" dirty="0">
                <a:solidFill>
                  <a:schemeClr val="tx1"/>
                </a:solidFill>
                <a:effectLst/>
                <a:latin typeface="Arial" charset="0"/>
                <a:ea typeface="+mn-ea"/>
                <a:cs typeface="+mn-cs"/>
              </a:rPr>
              <a:t>/27		255.255.255.224	0.0.0.31</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5. Add 1 to the wildcard to get information required to determine the next subnet ID.</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0.0.0.31  +  1  = 0.0.0.32</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6. Determine the second subnet by adding the wildcard + 1 to the network ID: </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210.120.50.0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network ID (1</a:t>
            </a:r>
            <a:r>
              <a:rPr lang="en-US" sz="1200" kern="1200" baseline="30000" dirty="0">
                <a:solidFill>
                  <a:schemeClr val="tx1"/>
                </a:solidFill>
                <a:effectLst/>
                <a:latin typeface="Arial" charset="0"/>
                <a:ea typeface="+mn-ea"/>
                <a:cs typeface="+mn-cs"/>
              </a:rPr>
              <a:t>st</a:t>
            </a:r>
            <a:r>
              <a:rPr lang="en-US" sz="1200" kern="1200" dirty="0">
                <a:solidFill>
                  <a:schemeClr val="tx1"/>
                </a:solidFill>
                <a:effectLst/>
                <a:latin typeface="Arial" charset="0"/>
                <a:ea typeface="+mn-ea"/>
                <a:cs typeface="+mn-cs"/>
              </a:rPr>
              <a:t> subnet)</a:t>
            </a:r>
          </a:p>
          <a:p>
            <a:r>
              <a:rPr lang="en-US" sz="1200" kern="1200" dirty="0">
                <a:solidFill>
                  <a:schemeClr val="tx1"/>
                </a:solidFill>
                <a:effectLst/>
                <a:latin typeface="Arial" charset="0"/>
                <a:ea typeface="+mn-ea"/>
                <a:cs typeface="+mn-cs"/>
              </a:rPr>
              <a:t>  0  .  0  . 0 .32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wildcard + 1 (from step 5.)</a:t>
            </a:r>
          </a:p>
          <a:p>
            <a:r>
              <a:rPr lang="en-US" sz="1200" kern="1200" dirty="0">
                <a:solidFill>
                  <a:schemeClr val="tx1"/>
                </a:solidFill>
                <a:effectLst/>
                <a:latin typeface="Arial" charset="0"/>
                <a:ea typeface="+mn-ea"/>
                <a:cs typeface="+mn-cs"/>
              </a:rPr>
              <a:t>210.120.50.32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is the second subnet ID</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7. Determine the next to last subnet ID by going to the subnet mask octet of interest and look at the bit left to it.  255.255.255.</a:t>
            </a:r>
            <a:r>
              <a:rPr lang="en-US" sz="1200" b="1" kern="1200" dirty="0">
                <a:solidFill>
                  <a:schemeClr val="tx1"/>
                </a:solidFill>
                <a:effectLst/>
                <a:latin typeface="Arial" charset="0"/>
                <a:ea typeface="+mn-ea"/>
                <a:cs typeface="+mn-cs"/>
              </a:rPr>
              <a:t>224</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r>
              <a:rPr lang="en-US" sz="1200" b="1" kern="1200" dirty="0">
                <a:solidFill>
                  <a:schemeClr val="tx1"/>
                </a:solidFill>
                <a:effectLst/>
                <a:latin typeface="Arial" charset="0"/>
                <a:ea typeface="+mn-ea"/>
                <a:cs typeface="+mn-cs"/>
              </a:rPr>
              <a:t>128   64</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32</a:t>
            </a:r>
            <a:r>
              <a:rPr lang="en-US" sz="1200" kern="1200" dirty="0">
                <a:solidFill>
                  <a:schemeClr val="tx1"/>
                </a:solidFill>
                <a:effectLst/>
                <a:latin typeface="Arial" charset="0"/>
                <a:ea typeface="+mn-ea"/>
                <a:cs typeface="+mn-cs"/>
              </a:rPr>
              <a:t>   16     8      4      2      1</a:t>
            </a:r>
          </a:p>
          <a:p>
            <a:r>
              <a:rPr lang="en-US" sz="1200" b="1" kern="1200" dirty="0">
                <a:solidFill>
                  <a:schemeClr val="tx1"/>
                </a:solidFill>
                <a:effectLst/>
                <a:latin typeface="Arial" charset="0"/>
                <a:ea typeface="+mn-ea"/>
                <a:cs typeface="+mn-cs"/>
              </a:rPr>
              <a:t>128</a:t>
            </a:r>
            <a:r>
              <a:rPr lang="en-US" sz="1200" kern="1200" dirty="0">
                <a:solidFill>
                  <a:schemeClr val="tx1"/>
                </a:solidFill>
                <a:effectLst/>
                <a:latin typeface="Arial" charset="0"/>
                <a:ea typeface="+mn-ea"/>
                <a:cs typeface="+mn-cs"/>
              </a:rPr>
              <a:t>  </a:t>
            </a:r>
            <a:r>
              <a:rPr lang="en-US" sz="1200" b="1" u="sng" kern="1200" dirty="0">
                <a:solidFill>
                  <a:schemeClr val="tx1"/>
                </a:solidFill>
                <a:effectLst/>
                <a:latin typeface="Arial" charset="0"/>
                <a:ea typeface="+mn-ea"/>
                <a:cs typeface="+mn-cs"/>
              </a:rPr>
              <a:t>192</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 224</a:t>
            </a:r>
            <a:r>
              <a:rPr lang="en-US" sz="1200" kern="1200" dirty="0">
                <a:solidFill>
                  <a:schemeClr val="tx1"/>
                </a:solidFill>
                <a:effectLst/>
                <a:latin typeface="Arial" charset="0"/>
                <a:ea typeface="+mn-ea"/>
                <a:cs typeface="+mn-cs"/>
              </a:rPr>
              <a:t> 240  248  252  254  255</a:t>
            </a:r>
          </a:p>
          <a:p>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1     1      1</a:t>
            </a:r>
            <a:r>
              <a:rPr lang="en-US" sz="1200" kern="1200" dirty="0">
                <a:solidFill>
                  <a:schemeClr val="tx1"/>
                </a:solidFill>
                <a:effectLst/>
                <a:latin typeface="Arial" charset="0"/>
                <a:ea typeface="+mn-ea"/>
                <a:cs typeface="+mn-cs"/>
              </a:rPr>
              <a:t>      0     0      0      0      0</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8. The next to last subnet ID is 210.120.50.</a:t>
            </a:r>
            <a:r>
              <a:rPr lang="en-US" sz="1200" b="1" kern="1200" dirty="0">
                <a:solidFill>
                  <a:schemeClr val="tx1"/>
                </a:solidFill>
                <a:effectLst/>
                <a:latin typeface="Arial" charset="0"/>
                <a:ea typeface="+mn-ea"/>
                <a:cs typeface="+mn-cs"/>
              </a:rPr>
              <a:t>192</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Note: to determine the wildcard of a subnet mask, all you have to do is subtract 255 from each subnet</a:t>
            </a:r>
            <a:r>
              <a:rPr lang="en-US" baseline="0" dirty="0"/>
              <a:t> mask octet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          Example	       255.255.255.255  </a:t>
            </a:r>
            <a:r>
              <a:rPr lang="en-US" baseline="0" dirty="0">
                <a:sym typeface="Wingdings" panose="05000000000000000000" pitchFamily="2" charset="2"/>
              </a:rPr>
              <a:t>maximum number per octet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                               </a:t>
            </a:r>
            <a:r>
              <a:rPr lang="en-US" sz="1200" u="sng" kern="1200" dirty="0">
                <a:solidFill>
                  <a:schemeClr val="tx1"/>
                </a:solidFill>
                <a:effectLst/>
                <a:latin typeface="Arial" charset="0"/>
                <a:ea typeface="+mn-ea"/>
                <a:cs typeface="+mn-cs"/>
              </a:rPr>
              <a:t>255.255.255.224 </a:t>
            </a:r>
            <a:r>
              <a:rPr lang="en-US" sz="1200" kern="120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sym typeface="Wingdings" panose="05000000000000000000" pitchFamily="2" charset="2"/>
              </a:rPr>
              <a:t> subnet mask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sym typeface="Wingdings" panose="05000000000000000000" pitchFamily="2" charset="2"/>
              </a:rPr>
              <a:t>	          0 .   0 .</a:t>
            </a:r>
            <a:r>
              <a:rPr lang="en-US" sz="1200" kern="1200" baseline="0" dirty="0">
                <a:solidFill>
                  <a:schemeClr val="tx1"/>
                </a:solidFill>
                <a:effectLst/>
                <a:latin typeface="Arial" charset="0"/>
                <a:ea typeface="+mn-ea"/>
                <a:cs typeface="+mn-cs"/>
                <a:sym typeface="Wingdings" panose="05000000000000000000" pitchFamily="2" charset="2"/>
              </a:rPr>
              <a:t>  0  .  31   wildcard</a:t>
            </a:r>
            <a:endParaRPr lang="en-US" sz="1200" kern="1200" dirty="0">
              <a:solidFill>
                <a:schemeClr val="tx1"/>
              </a:solidFill>
              <a:effectLst/>
              <a:latin typeface="Arial" charset="0"/>
              <a:ea typeface="+mn-ea"/>
              <a:cs typeface="+mn-cs"/>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2324864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previous exercise (exercise #4), we need to determine how many bits are required to support our requirement. Unlike the previous</a:t>
            </a:r>
            <a:r>
              <a:rPr lang="en-US" baseline="0" dirty="0"/>
              <a:t> exercise, we are allocating bits to support the required amount of </a:t>
            </a:r>
            <a:r>
              <a:rPr lang="en-US" i="1" baseline="0" dirty="0"/>
              <a:t>hosts</a:t>
            </a:r>
            <a:r>
              <a:rPr lang="en-US" baseline="0" dirty="0"/>
              <a:t> instead of subnetworks. </a:t>
            </a:r>
            <a:r>
              <a:rPr lang="en-US" dirty="0"/>
              <a:t> When we allocate bits to create subnetworks, we count bits from the left.</a:t>
            </a:r>
            <a:r>
              <a:rPr lang="en-US" baseline="0" dirty="0"/>
              <a:t> It is the opposite for allocating bits for hosts – we count bits from the right.</a:t>
            </a:r>
          </a:p>
          <a:p>
            <a:endParaRPr lang="en-US" baseline="0" dirty="0"/>
          </a:p>
          <a:p>
            <a:r>
              <a:rPr lang="en-US" baseline="0" dirty="0"/>
              <a:t>Creating (X) number of </a:t>
            </a:r>
            <a:r>
              <a:rPr lang="en-US" i="1" baseline="0" dirty="0"/>
              <a:t>subnets</a:t>
            </a:r>
            <a:r>
              <a:rPr lang="en-US" baseline="0" dirty="0"/>
              <a:t>: convert host bits into network bits by counting from the </a:t>
            </a:r>
            <a:r>
              <a:rPr lang="en-US" b="0" i="1" baseline="0" dirty="0"/>
              <a:t>left</a:t>
            </a:r>
            <a:r>
              <a:rPr lang="en-US" baseline="0" dirty="0"/>
              <a:t>. Example: create 8 subnets  (2</a:t>
            </a:r>
            <a:r>
              <a:rPr lang="en-US" baseline="30000" dirty="0"/>
              <a:t>3</a:t>
            </a:r>
            <a:r>
              <a:rPr lang="en-US" baseline="0" dirty="0"/>
              <a:t> = 8 subnets) using a B class subnet mask</a:t>
            </a:r>
          </a:p>
          <a:p>
            <a:r>
              <a:rPr lang="en-US" baseline="0" dirty="0"/>
              <a:t>                                  	      255    .      255    .        0      .       0</a:t>
            </a:r>
          </a:p>
          <a:p>
            <a:r>
              <a:rPr lang="en-US" baseline="0" dirty="0"/>
              <a:t>		11111111.11111111.</a:t>
            </a:r>
            <a:r>
              <a:rPr lang="en-US" b="1" baseline="0" dirty="0"/>
              <a:t>111</a:t>
            </a:r>
            <a:r>
              <a:rPr lang="en-US" baseline="0" dirty="0"/>
              <a:t>00000.00000000  </a:t>
            </a:r>
            <a:r>
              <a:rPr lang="en-US" baseline="0" dirty="0">
                <a:sym typeface="Wingdings" panose="05000000000000000000" pitchFamily="2" charset="2"/>
              </a:rPr>
              <a:t>Note: 3 host bits changed to network bits</a:t>
            </a:r>
          </a:p>
          <a:p>
            <a:r>
              <a:rPr lang="en-US" baseline="0" dirty="0">
                <a:sym typeface="Wingdings" panose="05000000000000000000" pitchFamily="2" charset="2"/>
              </a:rPr>
              <a:t>			         </a:t>
            </a:r>
            <a:r>
              <a:rPr lang="en-US" b="1" baseline="0" dirty="0">
                <a:sym typeface="Wingdings" panose="05000000000000000000" pitchFamily="2" charset="2"/>
              </a:rPr>
              <a:t></a:t>
            </a:r>
          </a:p>
          <a:p>
            <a:r>
              <a:rPr lang="en-US" baseline="0" dirty="0">
                <a:sym typeface="Wingdings" panose="05000000000000000000" pitchFamily="2" charset="2"/>
              </a:rPr>
              <a:t>To create 8 subnets, take the first three host bits counting from the left to right </a:t>
            </a:r>
          </a:p>
          <a:p>
            <a:endParaRPr lang="en-US" baseline="0" dirty="0">
              <a:sym typeface="Wingdings" panose="05000000000000000000" pitchFamily="2" charset="2"/>
            </a:endParaRPr>
          </a:p>
          <a:p>
            <a:r>
              <a:rPr lang="en-US" baseline="0" dirty="0"/>
              <a:t>Creating (X) number of </a:t>
            </a:r>
            <a:r>
              <a:rPr lang="en-US" i="1" baseline="0" dirty="0"/>
              <a:t>hosts</a:t>
            </a:r>
            <a:r>
              <a:rPr lang="en-US" baseline="0" dirty="0"/>
              <a:t> per subnet: reserve host bits to insure there are enough host bits to support (X) of hosts on each subnet by counting from the </a:t>
            </a:r>
            <a:r>
              <a:rPr lang="en-US" i="1" baseline="0" dirty="0"/>
              <a:t>right</a:t>
            </a:r>
            <a:r>
              <a:rPr lang="en-US" baseline="0" dirty="0"/>
              <a:t>. Example: insure 6 hosts per subnet (2</a:t>
            </a:r>
            <a:r>
              <a:rPr lang="en-US" baseline="30000" dirty="0"/>
              <a:t>3</a:t>
            </a:r>
            <a:r>
              <a:rPr lang="en-US" baseline="0" dirty="0"/>
              <a:t> = 8 hosts -2) using a B class subnet mask</a:t>
            </a:r>
          </a:p>
          <a:p>
            <a:r>
              <a:rPr lang="en-US" baseline="0" dirty="0"/>
              <a:t>                                  	      255    .      255    .        0      .       0</a:t>
            </a:r>
          </a:p>
          <a:p>
            <a:r>
              <a:rPr lang="en-US" baseline="0" dirty="0"/>
              <a:t>		11111111.11111111.</a:t>
            </a:r>
            <a:r>
              <a:rPr lang="en-US" b="0" baseline="0" dirty="0"/>
              <a:t>111</a:t>
            </a:r>
            <a:r>
              <a:rPr lang="en-US" baseline="0" dirty="0"/>
              <a:t>11111.11111</a:t>
            </a:r>
            <a:r>
              <a:rPr lang="en-US" b="1" baseline="0" dirty="0"/>
              <a:t>000</a:t>
            </a:r>
            <a:r>
              <a:rPr lang="en-US" baseline="0" dirty="0"/>
              <a:t>  </a:t>
            </a:r>
            <a:r>
              <a:rPr lang="en-US" baseline="0" dirty="0">
                <a:sym typeface="Wingdings" panose="05000000000000000000" pitchFamily="2" charset="2"/>
              </a:rPr>
              <a:t>Note: 3 host bits changed to network bits</a:t>
            </a:r>
          </a:p>
          <a:p>
            <a:r>
              <a:rPr lang="en-US" baseline="0" dirty="0">
                <a:sym typeface="Wingdings" panose="05000000000000000000" pitchFamily="2" charset="2"/>
              </a:rPr>
              <a:t>				            </a:t>
            </a:r>
            <a:r>
              <a:rPr lang="en-US" b="1" baseline="0" dirty="0">
                <a:sym typeface="Wingdings" panose="05000000000000000000" pitchFamily="2" charset="2"/>
              </a:rPr>
              <a:t></a:t>
            </a:r>
          </a:p>
          <a:p>
            <a:r>
              <a:rPr lang="en-US" baseline="0" dirty="0">
                <a:sym typeface="Wingdings" panose="05000000000000000000" pitchFamily="2" charset="2"/>
              </a:rPr>
              <a:t>To reserves 6 hosts per subnet, count from the right to the left to insure there will be 6 hosts per network. </a:t>
            </a:r>
          </a:p>
          <a:p>
            <a:endParaRPr lang="en-US" dirty="0"/>
          </a:p>
        </p:txBody>
      </p:sp>
    </p:spTree>
    <p:extLst>
      <p:ext uri="{BB962C8B-B14F-4D97-AF65-F5344CB8AC3E}">
        <p14:creationId xmlns:p14="http://schemas.microsoft.com/office/powerpoint/2010/main" val="1353399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previous exercise (exercise #4), we need to determine how many bits are required to support our requirement. Unlike the previous</a:t>
            </a:r>
            <a:r>
              <a:rPr lang="en-US" baseline="0" dirty="0"/>
              <a:t> exercise, we are allocating bits to support the required amount of </a:t>
            </a:r>
            <a:r>
              <a:rPr lang="en-US" i="1" baseline="0" dirty="0"/>
              <a:t>hosts</a:t>
            </a:r>
            <a:r>
              <a:rPr lang="en-US" baseline="0" dirty="0"/>
              <a:t> instead of subnetworks. </a:t>
            </a:r>
            <a:r>
              <a:rPr lang="en-US" dirty="0"/>
              <a:t> When we allocate bits to create subnetworks, we count bits from the left.</a:t>
            </a:r>
            <a:r>
              <a:rPr lang="en-US" baseline="0" dirty="0"/>
              <a:t> It is the opposite for allocating bits for hosts – we count bits from the right.</a:t>
            </a:r>
          </a:p>
          <a:p>
            <a:endParaRPr lang="en-US" baseline="0" dirty="0"/>
          </a:p>
          <a:p>
            <a:r>
              <a:rPr lang="en-US" baseline="0" dirty="0"/>
              <a:t>Creating (X) number of </a:t>
            </a:r>
            <a:r>
              <a:rPr lang="en-US" b="1" i="1" baseline="0" dirty="0"/>
              <a:t>subnets</a:t>
            </a:r>
            <a:r>
              <a:rPr lang="en-US" b="1" baseline="0" dirty="0"/>
              <a:t>:</a:t>
            </a:r>
            <a:r>
              <a:rPr lang="en-US" baseline="0" dirty="0"/>
              <a:t> convert host bits into network bits by counting from the </a:t>
            </a:r>
            <a:r>
              <a:rPr lang="en-US" b="0" i="1" baseline="0" dirty="0"/>
              <a:t>left</a:t>
            </a:r>
            <a:r>
              <a:rPr lang="en-US" baseline="0" dirty="0"/>
              <a:t>. Example: create 8 subnets  (2</a:t>
            </a:r>
            <a:r>
              <a:rPr lang="en-US" baseline="30000" dirty="0"/>
              <a:t>3</a:t>
            </a:r>
            <a:r>
              <a:rPr lang="en-US" baseline="0" dirty="0"/>
              <a:t> = 8 subnets) using a B class subnet mask</a:t>
            </a:r>
          </a:p>
          <a:p>
            <a:r>
              <a:rPr lang="en-US" baseline="0" dirty="0"/>
              <a:t>                                  	      255    .      255    .        0      .       0</a:t>
            </a:r>
          </a:p>
          <a:p>
            <a:r>
              <a:rPr lang="en-US" baseline="0" dirty="0"/>
              <a:t>		11111111.11111111.</a:t>
            </a:r>
            <a:r>
              <a:rPr lang="en-US" b="1" baseline="0" dirty="0"/>
              <a:t>111</a:t>
            </a:r>
            <a:r>
              <a:rPr lang="en-US" baseline="0" dirty="0"/>
              <a:t>00000.00000000  </a:t>
            </a:r>
            <a:r>
              <a:rPr lang="en-US" baseline="0" dirty="0">
                <a:sym typeface="Wingdings" panose="05000000000000000000" pitchFamily="2" charset="2"/>
              </a:rPr>
              <a:t>Note: 3 host bits changed to network bits</a:t>
            </a:r>
          </a:p>
          <a:p>
            <a:r>
              <a:rPr lang="en-US" baseline="0" dirty="0">
                <a:sym typeface="Wingdings" panose="05000000000000000000" pitchFamily="2" charset="2"/>
              </a:rPr>
              <a:t>			         </a:t>
            </a:r>
            <a:r>
              <a:rPr lang="en-US" b="1" baseline="0" dirty="0">
                <a:sym typeface="Wingdings" panose="05000000000000000000" pitchFamily="2" charset="2"/>
              </a:rPr>
              <a:t></a:t>
            </a:r>
          </a:p>
          <a:p>
            <a:r>
              <a:rPr lang="en-US" baseline="0" dirty="0">
                <a:sym typeface="Wingdings" panose="05000000000000000000" pitchFamily="2" charset="2"/>
              </a:rPr>
              <a:t>To create 8 subnets, take the first three host bits counting from the left to right </a:t>
            </a:r>
          </a:p>
          <a:p>
            <a:endParaRPr lang="en-US" baseline="0" dirty="0">
              <a:sym typeface="Wingdings" panose="05000000000000000000" pitchFamily="2" charset="2"/>
            </a:endParaRPr>
          </a:p>
          <a:p>
            <a:r>
              <a:rPr lang="en-US" baseline="0" dirty="0"/>
              <a:t>Creating (X) number of </a:t>
            </a:r>
            <a:r>
              <a:rPr lang="en-US" b="1" i="1" baseline="0" dirty="0"/>
              <a:t>hosts</a:t>
            </a:r>
            <a:r>
              <a:rPr lang="en-US" b="1" baseline="0" dirty="0"/>
              <a:t> </a:t>
            </a:r>
            <a:r>
              <a:rPr lang="en-US" baseline="0" dirty="0"/>
              <a:t>per subnet: reserve host bits to insure there are enough host bits to support (X) of hosts on each subnet by counting from the </a:t>
            </a:r>
            <a:r>
              <a:rPr lang="en-US" i="1" baseline="0" dirty="0"/>
              <a:t>right</a:t>
            </a:r>
            <a:r>
              <a:rPr lang="en-US" baseline="0" dirty="0"/>
              <a:t>. Example: insure 9,000 hosts per subnet (2</a:t>
            </a:r>
            <a:r>
              <a:rPr lang="en-US" baseline="30000" dirty="0"/>
              <a:t>14</a:t>
            </a:r>
            <a:r>
              <a:rPr lang="en-US" baseline="0" dirty="0"/>
              <a:t> = 16,384 - 2) using a B class subnet mask</a:t>
            </a:r>
          </a:p>
          <a:p>
            <a:r>
              <a:rPr lang="en-US" baseline="0" dirty="0"/>
              <a:t>                                  	      255    .      255    .        192      .       0</a:t>
            </a:r>
          </a:p>
          <a:p>
            <a:r>
              <a:rPr lang="en-US" baseline="0" dirty="0"/>
              <a:t>		11111111.11111111.</a:t>
            </a:r>
            <a:r>
              <a:rPr lang="en-US" b="0" baseline="0" dirty="0"/>
              <a:t>11</a:t>
            </a:r>
            <a:r>
              <a:rPr lang="en-US" b="1" baseline="0" dirty="0"/>
              <a:t>000000.00000000</a:t>
            </a:r>
            <a:r>
              <a:rPr lang="en-US" baseline="0" dirty="0"/>
              <a:t>  </a:t>
            </a:r>
            <a:r>
              <a:rPr lang="en-US" baseline="0" dirty="0">
                <a:sym typeface="Wingdings" panose="05000000000000000000" pitchFamily="2" charset="2"/>
              </a:rPr>
              <a:t>Note: 2 host bits changed to network bits</a:t>
            </a:r>
          </a:p>
          <a:p>
            <a:r>
              <a:rPr lang="en-US" baseline="0" dirty="0">
                <a:sym typeface="Wingdings" panose="05000000000000000000" pitchFamily="2" charset="2"/>
              </a:rPr>
              <a:t>				            </a:t>
            </a:r>
            <a:r>
              <a:rPr lang="en-US" b="1" baseline="0" dirty="0">
                <a:sym typeface="Wingdings" panose="05000000000000000000" pitchFamily="2" charset="2"/>
              </a:rPr>
              <a:t></a:t>
            </a:r>
          </a:p>
          <a:p>
            <a:r>
              <a:rPr lang="en-US" baseline="0" dirty="0">
                <a:sym typeface="Wingdings" panose="05000000000000000000" pitchFamily="2" charset="2"/>
              </a:rPr>
              <a:t>To reserve at least 9,000 hosts per subnet, count from the right to the left to insure there will be at least 9,000 hosts per network. </a:t>
            </a:r>
          </a:p>
          <a:p>
            <a:endParaRPr lang="en-US" dirty="0"/>
          </a:p>
        </p:txBody>
      </p:sp>
    </p:spTree>
    <p:extLst>
      <p:ext uri="{BB962C8B-B14F-4D97-AF65-F5344CB8AC3E}">
        <p14:creationId xmlns:p14="http://schemas.microsoft.com/office/powerpoint/2010/main" val="4593520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Requested is the first and last host address on the SECOND subnet. This is determined by identifying the subnet ID of the second subnet (207.21.54.128) and</a:t>
            </a:r>
            <a:r>
              <a:rPr lang="en-US" baseline="0" dirty="0"/>
              <a:t> adding 1. The first IP in a range of addresses will be the subnet ID. The next IP after the subnetwork ID will be the first IP we can use on a host with the subnet (</a:t>
            </a:r>
            <a:r>
              <a:rPr lang="en-US" dirty="0"/>
              <a:t>207.21.54.128 +</a:t>
            </a:r>
            <a:r>
              <a:rPr lang="en-US" baseline="0" dirty="0"/>
              <a:t> 1 = </a:t>
            </a:r>
            <a:r>
              <a:rPr lang="en-US" dirty="0"/>
              <a:t>207.21.54.129)</a:t>
            </a:r>
            <a:r>
              <a:rPr lang="en-US" baseline="0" dirty="0"/>
              <a:t>. To determine the last host IP address, look for the last IP address, this will be the broadcast IP for the subnetwork. Subtract 1 from the broadcast IP to get the last host address on the subnet  (</a:t>
            </a:r>
            <a:r>
              <a:rPr lang="en-US" dirty="0"/>
              <a:t>207.21.54.255 -</a:t>
            </a:r>
            <a:r>
              <a:rPr lang="en-US" baseline="0" dirty="0"/>
              <a:t> 1 = </a:t>
            </a:r>
            <a:r>
              <a:rPr lang="en-US" dirty="0"/>
              <a:t>207.21.54.254)</a:t>
            </a:r>
            <a:r>
              <a:rPr lang="en-US" baseline="0" dirty="0"/>
              <a:t>. </a:t>
            </a:r>
          </a:p>
          <a:p>
            <a:endParaRPr lang="en-US" dirty="0"/>
          </a:p>
        </p:txBody>
      </p:sp>
    </p:spTree>
    <p:extLst>
      <p:ext uri="{BB962C8B-B14F-4D97-AF65-F5344CB8AC3E}">
        <p14:creationId xmlns:p14="http://schemas.microsoft.com/office/powerpoint/2010/main" val="29874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Using 1.) from Exercise worksheet #5:    25.0.0.0   1000 hosts required</a:t>
            </a:r>
          </a:p>
          <a:p>
            <a:endParaRPr lang="en-US" baseline="0" dirty="0"/>
          </a:p>
          <a:p>
            <a:endParaRPr lang="en-US" baseline="0" dirty="0"/>
          </a:p>
          <a:p>
            <a:pPr lvl="0"/>
            <a:r>
              <a:rPr lang="en-US" sz="1200" kern="1200" dirty="0">
                <a:solidFill>
                  <a:schemeClr val="tx1"/>
                </a:solidFill>
                <a:effectLst/>
                <a:latin typeface="Arial" charset="0"/>
                <a:ea typeface="+mn-ea"/>
                <a:cs typeface="+mn-cs"/>
              </a:rPr>
              <a:t>1. Determine the class of the IP:        25.0.0.0          </a:t>
            </a:r>
            <a:r>
              <a:rPr lang="en-US" sz="1200" u="sng" kern="1200" dirty="0">
                <a:solidFill>
                  <a:schemeClr val="tx1"/>
                </a:solidFill>
                <a:effectLst/>
                <a:latin typeface="Arial" charset="0"/>
                <a:ea typeface="+mn-ea"/>
                <a:cs typeface="+mn-cs"/>
              </a:rPr>
              <a:t>Class:</a:t>
            </a:r>
            <a:r>
              <a:rPr lang="en-US" sz="1200" kern="1200" dirty="0">
                <a:solidFill>
                  <a:schemeClr val="tx1"/>
                </a:solidFill>
                <a:effectLst/>
                <a:latin typeface="Arial" charset="0"/>
                <a:ea typeface="+mn-ea"/>
                <a:cs typeface="+mn-cs"/>
              </a:rPr>
              <a:t> A</a:t>
            </a:r>
          </a:p>
          <a:p>
            <a:pPr lvl="0"/>
            <a:r>
              <a:rPr lang="en-US" sz="1200" kern="1200" dirty="0">
                <a:solidFill>
                  <a:schemeClr val="tx1"/>
                </a:solidFill>
                <a:effectLst/>
                <a:latin typeface="Arial" charset="0"/>
                <a:ea typeface="+mn-ea"/>
                <a:cs typeface="+mn-cs"/>
              </a:rPr>
              <a:t>2. Determine the host bits needed:   1000	      (2</a:t>
            </a:r>
            <a:r>
              <a:rPr lang="en-US" sz="1200" kern="1200" baseline="30000" dirty="0">
                <a:solidFill>
                  <a:schemeClr val="tx1"/>
                </a:solidFill>
                <a:effectLst/>
                <a:latin typeface="Arial" charset="0"/>
                <a:ea typeface="+mn-ea"/>
                <a:cs typeface="+mn-cs"/>
              </a:rPr>
              <a:t>10</a:t>
            </a:r>
            <a:r>
              <a:rPr lang="en-US" sz="1200" kern="1200" dirty="0">
                <a:solidFill>
                  <a:schemeClr val="tx1"/>
                </a:solidFill>
                <a:effectLst/>
                <a:latin typeface="Arial" charset="0"/>
                <a:ea typeface="+mn-ea"/>
                <a:cs typeface="+mn-cs"/>
              </a:rPr>
              <a:t> = 1,024) </a:t>
            </a:r>
            <a:r>
              <a:rPr lang="en-US" sz="1200" u="sng" kern="1200" dirty="0">
                <a:solidFill>
                  <a:schemeClr val="tx1"/>
                </a:solidFill>
                <a:effectLst/>
                <a:latin typeface="Arial" charset="0"/>
                <a:ea typeface="+mn-ea"/>
                <a:cs typeface="+mn-cs"/>
              </a:rPr>
              <a:t>Host bits</a:t>
            </a:r>
            <a:r>
              <a:rPr lang="en-US" sz="1200" kern="1200" dirty="0">
                <a:solidFill>
                  <a:schemeClr val="tx1"/>
                </a:solidFill>
                <a:effectLst/>
                <a:latin typeface="Arial" charset="0"/>
                <a:ea typeface="+mn-ea"/>
                <a:cs typeface="+mn-cs"/>
              </a:rPr>
              <a:t>: 10</a:t>
            </a:r>
          </a:p>
          <a:p>
            <a:pPr lvl="0"/>
            <a:r>
              <a:rPr lang="en-US" sz="1200" kern="1200" dirty="0">
                <a:solidFill>
                  <a:schemeClr val="tx1"/>
                </a:solidFill>
                <a:effectLst/>
                <a:latin typeface="Arial" charset="0"/>
                <a:ea typeface="+mn-ea"/>
                <a:cs typeface="+mn-cs"/>
              </a:rPr>
              <a:t>3. Determine the subnet mask by </a:t>
            </a:r>
            <a:r>
              <a:rPr lang="en-US" sz="1200" u="sng" kern="1200" dirty="0">
                <a:solidFill>
                  <a:schemeClr val="tx1"/>
                </a:solidFill>
                <a:effectLst/>
                <a:latin typeface="Arial" charset="0"/>
                <a:ea typeface="+mn-ea"/>
                <a:cs typeface="+mn-cs"/>
              </a:rPr>
              <a:t>counting host bits from the </a:t>
            </a:r>
            <a:r>
              <a:rPr lang="en-US" sz="1200" b="1" u="sng" kern="1200" dirty="0">
                <a:solidFill>
                  <a:schemeClr val="tx1"/>
                </a:solidFill>
                <a:effectLst/>
                <a:latin typeface="Arial" charset="0"/>
                <a:ea typeface="+mn-ea"/>
                <a:cs typeface="+mn-cs"/>
              </a:rPr>
              <a:t>right.</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   (3rd Octet and Octet Of Interest)			  (4th Octet)</a:t>
            </a:r>
          </a:p>
          <a:p>
            <a:r>
              <a:rPr lang="en-US" sz="1200" kern="1200" dirty="0">
                <a:solidFill>
                  <a:schemeClr val="tx1"/>
                </a:solidFill>
                <a:effectLst/>
                <a:latin typeface="Arial" charset="0"/>
                <a:ea typeface="+mn-ea"/>
                <a:cs typeface="+mn-cs"/>
              </a:rPr>
              <a:t>128   64    32   16     8      4      </a:t>
            </a:r>
            <a:r>
              <a:rPr lang="en-US" sz="1200" b="1" kern="1200" dirty="0">
                <a:solidFill>
                  <a:schemeClr val="tx1"/>
                </a:solidFill>
                <a:effectLst/>
                <a:latin typeface="Arial" charset="0"/>
                <a:ea typeface="+mn-ea"/>
                <a:cs typeface="+mn-cs"/>
              </a:rPr>
              <a:t>2       1		128   64    32   16     8      4      2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128  192  224 240  248  252  </a:t>
            </a:r>
            <a:r>
              <a:rPr lang="en-US" sz="1200" b="1" kern="1200" dirty="0">
                <a:solidFill>
                  <a:schemeClr val="tx1"/>
                </a:solidFill>
                <a:effectLst/>
                <a:latin typeface="Arial" charset="0"/>
                <a:ea typeface="+mn-ea"/>
                <a:cs typeface="+mn-cs"/>
              </a:rPr>
              <a:t>254  255		128  192  224 240  248  252  254  255</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1      1      1     1      1      1      </a:t>
            </a:r>
            <a:r>
              <a:rPr lang="en-US" sz="1200" b="1" kern="1200" dirty="0">
                <a:solidFill>
                  <a:schemeClr val="tx1"/>
                </a:solidFill>
                <a:effectLst/>
                <a:latin typeface="Arial" charset="0"/>
                <a:ea typeface="+mn-ea"/>
                <a:cs typeface="+mn-cs"/>
              </a:rPr>
              <a:t>0       0      	                           0      0      0     0      0      0      0       0</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2 bits for </a:t>
            </a:r>
            <a:r>
              <a:rPr lang="en-US" sz="1200" b="1" kern="1200" dirty="0">
                <a:solidFill>
                  <a:schemeClr val="tx1"/>
                </a:solidFill>
                <a:effectLst/>
                <a:latin typeface="Arial" charset="0"/>
                <a:ea typeface="+mn-ea"/>
                <a:cs typeface="+mn-cs"/>
              </a:rPr>
              <a:t>host</a:t>
            </a:r>
            <a:r>
              <a:rPr lang="en-US" sz="1200" kern="120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8 bits for </a:t>
            </a:r>
            <a:r>
              <a:rPr lang="en-US" sz="1200" b="1" kern="1200" dirty="0">
                <a:solidFill>
                  <a:schemeClr val="tx1"/>
                </a:solidFill>
                <a:effectLst/>
                <a:latin typeface="Arial" charset="0"/>
                <a:ea typeface="+mn-ea"/>
                <a:cs typeface="+mn-cs"/>
              </a:rPr>
              <a:t>host</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r>
              <a:rPr lang="en-US" sz="1200" b="1" kern="1200" dirty="0">
                <a:solidFill>
                  <a:schemeClr val="tx1"/>
                </a:solidFill>
                <a:effectLst/>
                <a:latin typeface="Arial" charset="0"/>
                <a:ea typeface="+mn-ea"/>
                <a:cs typeface="+mn-cs"/>
              </a:rPr>
              <a:t>The subnet mask is 255.255.252.0</a:t>
            </a:r>
            <a:r>
              <a:rPr lang="en-US" sz="1200" kern="1200" dirty="0">
                <a:solidFill>
                  <a:schemeClr val="tx1"/>
                </a:solidFill>
                <a:effectLst/>
                <a:latin typeface="Arial" charset="0"/>
                <a:ea typeface="+mn-ea"/>
                <a:cs typeface="+mn-cs"/>
              </a:rPr>
              <a:t>  The subnet is created by default: we started by counting the bits needed for hosts by counting from the right, once we reached the amount of host bits (the “0” bits) needed, the remaining bits will become network bits.  Therefore, the subnet mask is created by default.</a:t>
            </a:r>
          </a:p>
          <a:p>
            <a:r>
              <a:rPr lang="en-US" sz="1200" kern="1200" dirty="0">
                <a:solidFill>
                  <a:schemeClr val="tx1"/>
                </a:solidFill>
                <a:effectLst/>
                <a:latin typeface="Arial" charset="0"/>
                <a:ea typeface="+mn-ea"/>
                <a:cs typeface="+mn-cs"/>
              </a:rPr>
              <a:t>The first octet exists as a .255 because it is a class A address, the first octet of a class A address will always be </a:t>
            </a:r>
            <a:r>
              <a:rPr lang="en-US" sz="1200" b="1" kern="1200" dirty="0">
                <a:solidFill>
                  <a:schemeClr val="tx1"/>
                </a:solidFill>
                <a:effectLst/>
                <a:latin typeface="Arial" charset="0"/>
                <a:ea typeface="+mn-ea"/>
                <a:cs typeface="+mn-cs"/>
              </a:rPr>
              <a:t>network</a:t>
            </a:r>
            <a:r>
              <a:rPr lang="en-US" sz="1200" kern="1200" dirty="0">
                <a:solidFill>
                  <a:schemeClr val="tx1"/>
                </a:solidFill>
                <a:effectLst/>
                <a:latin typeface="Arial" charset="0"/>
                <a:ea typeface="+mn-ea"/>
                <a:cs typeface="+mn-cs"/>
              </a:rPr>
              <a:t> bits.  The second octet become subnetwork bits because they are turned on (they become “1” bits).  The third octet, we have 6 bits being used as subnetwork bits.  The last subnetwork bit is in the position of “252” and this is why the third octet has the subnetwork mask of .252  The last octet are all 0’s and that is why the 4</a:t>
            </a:r>
            <a:r>
              <a:rPr lang="en-US" sz="1200" kern="1200" baseline="30000" dirty="0">
                <a:solidFill>
                  <a:schemeClr val="tx1"/>
                </a:solidFill>
                <a:effectLst/>
                <a:latin typeface="Arial" charset="0"/>
                <a:ea typeface="+mn-ea"/>
                <a:cs typeface="+mn-cs"/>
              </a:rPr>
              <a:t>th</a:t>
            </a:r>
            <a:r>
              <a:rPr lang="en-US" sz="1200" kern="1200" dirty="0">
                <a:solidFill>
                  <a:schemeClr val="tx1"/>
                </a:solidFill>
                <a:effectLst/>
                <a:latin typeface="Arial" charset="0"/>
                <a:ea typeface="+mn-ea"/>
                <a:cs typeface="+mn-cs"/>
              </a:rPr>
              <a:t> octet has the subnet mask of .0</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4. Determine the second subnet.  Add the magic number to the first subnet ID.</a:t>
            </a:r>
          </a:p>
          <a:p>
            <a:r>
              <a:rPr lang="en-US" sz="1200" kern="1200" dirty="0">
                <a:solidFill>
                  <a:schemeClr val="tx1"/>
                </a:solidFill>
                <a:effectLst/>
                <a:latin typeface="Arial" charset="0"/>
                <a:ea typeface="+mn-ea"/>
                <a:cs typeface="+mn-cs"/>
              </a:rPr>
              <a:t>First network ID:       25.0.0.0</a:t>
            </a:r>
          </a:p>
          <a:p>
            <a:r>
              <a:rPr lang="en-US" sz="1200" kern="1200" dirty="0">
                <a:solidFill>
                  <a:schemeClr val="tx1"/>
                </a:solidFill>
                <a:effectLst/>
                <a:latin typeface="Arial" charset="0"/>
                <a:ea typeface="+mn-ea"/>
                <a:cs typeface="+mn-cs"/>
              </a:rPr>
              <a:t>Magic number</a:t>
            </a:r>
            <a:r>
              <a:rPr lang="en-US" sz="1200" u="sng" kern="1200" dirty="0">
                <a:solidFill>
                  <a:schemeClr val="tx1"/>
                </a:solidFill>
                <a:effectLst/>
                <a:latin typeface="Arial" charset="0"/>
                <a:ea typeface="+mn-ea"/>
                <a:cs typeface="+mn-cs"/>
              </a:rPr>
              <a:t>:           0.0.4.0</a:t>
            </a:r>
            <a:endParaRPr lang="en-US" sz="1200" kern="1200" dirty="0">
              <a:solidFill>
                <a:schemeClr val="tx1"/>
              </a:solidFill>
              <a:effectLst/>
              <a:latin typeface="Arial" charset="0"/>
              <a:ea typeface="+mn-ea"/>
              <a:cs typeface="+mn-cs"/>
            </a:endParaRPr>
          </a:p>
          <a:p>
            <a:r>
              <a:rPr lang="en-US" sz="1200" b="1" kern="1200" dirty="0">
                <a:solidFill>
                  <a:schemeClr val="tx1"/>
                </a:solidFill>
                <a:effectLst/>
                <a:latin typeface="Arial" charset="0"/>
                <a:ea typeface="+mn-ea"/>
                <a:cs typeface="+mn-cs"/>
              </a:rPr>
              <a:t>Second subnet        25.0.4.0    </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5. Determine the first host by adding 1 to the subnet ID:  25.0.4.0 + 1</a:t>
            </a:r>
          </a:p>
          <a:p>
            <a:r>
              <a:rPr lang="en-US" sz="1200" b="1" kern="1200" dirty="0">
                <a:solidFill>
                  <a:schemeClr val="tx1"/>
                </a:solidFill>
                <a:effectLst/>
                <a:latin typeface="Arial" charset="0"/>
                <a:ea typeface="+mn-ea"/>
                <a:cs typeface="+mn-cs"/>
              </a:rPr>
              <a:t>The first host is 25.0.4.1 </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6. Determine last host by adding the magic number (4) to the second subnet ID.  This gives the next subnet ID (the 3</a:t>
            </a:r>
            <a:r>
              <a:rPr lang="en-US" sz="1200" kern="1200" baseline="30000" dirty="0">
                <a:solidFill>
                  <a:schemeClr val="tx1"/>
                </a:solidFill>
                <a:effectLst/>
                <a:latin typeface="Arial" charset="0"/>
                <a:ea typeface="+mn-ea"/>
                <a:cs typeface="+mn-cs"/>
              </a:rPr>
              <a:t>rd</a:t>
            </a:r>
            <a:r>
              <a:rPr lang="en-US" sz="1200" kern="1200" dirty="0">
                <a:solidFill>
                  <a:schemeClr val="tx1"/>
                </a:solidFill>
                <a:effectLst/>
                <a:latin typeface="Arial" charset="0"/>
                <a:ea typeface="+mn-ea"/>
                <a:cs typeface="+mn-cs"/>
              </a:rPr>
              <a:t> subnet), once the next subnet ID is known, subtract 2 IP addresses to get the last usable host IP for the previous subnet.</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Second subnet:         25.0.4.0</a:t>
            </a:r>
          </a:p>
          <a:p>
            <a:r>
              <a:rPr lang="en-US" sz="1200" kern="1200" dirty="0">
                <a:solidFill>
                  <a:schemeClr val="tx1"/>
                </a:solidFill>
                <a:effectLst/>
                <a:latin typeface="Arial" charset="0"/>
                <a:ea typeface="+mn-ea"/>
                <a:cs typeface="+mn-cs"/>
              </a:rPr>
              <a:t>Magic number:           </a:t>
            </a:r>
            <a:r>
              <a:rPr lang="en-US" sz="1200" u="sng" kern="1200" dirty="0">
                <a:solidFill>
                  <a:schemeClr val="tx1"/>
                </a:solidFill>
                <a:effectLst/>
                <a:latin typeface="Arial" charset="0"/>
                <a:ea typeface="+mn-ea"/>
                <a:cs typeface="+mn-cs"/>
              </a:rPr>
              <a:t>0.0.4.0</a:t>
            </a:r>
            <a:endParaRPr lang="en-US" sz="1200" kern="1200" dirty="0">
              <a:solidFill>
                <a:schemeClr val="tx1"/>
              </a:solidFill>
              <a:effectLst/>
              <a:latin typeface="Arial" charset="0"/>
              <a:ea typeface="+mn-ea"/>
              <a:cs typeface="+mn-cs"/>
            </a:endParaRPr>
          </a:p>
          <a:p>
            <a:r>
              <a:rPr lang="en-US" sz="1200" b="1" kern="1200" dirty="0">
                <a:solidFill>
                  <a:schemeClr val="tx1"/>
                </a:solidFill>
                <a:effectLst/>
                <a:latin typeface="Arial" charset="0"/>
                <a:ea typeface="+mn-ea"/>
                <a:cs typeface="+mn-cs"/>
              </a:rPr>
              <a:t>Next (3</a:t>
            </a:r>
            <a:r>
              <a:rPr lang="en-US" sz="1200" b="1" kern="1200" baseline="30000" dirty="0">
                <a:solidFill>
                  <a:schemeClr val="tx1"/>
                </a:solidFill>
                <a:effectLst/>
                <a:latin typeface="Arial" charset="0"/>
                <a:ea typeface="+mn-ea"/>
                <a:cs typeface="+mn-cs"/>
              </a:rPr>
              <a:t>rd</a:t>
            </a:r>
            <a:r>
              <a:rPr lang="en-US" sz="1200" b="1" kern="1200" dirty="0">
                <a:solidFill>
                  <a:schemeClr val="tx1"/>
                </a:solidFill>
                <a:effectLst/>
                <a:latin typeface="Arial" charset="0"/>
                <a:ea typeface="+mn-ea"/>
                <a:cs typeface="+mn-cs"/>
              </a:rPr>
              <a:t>) subnet:</a:t>
            </a:r>
            <a:r>
              <a:rPr lang="en-US" sz="1200" kern="1200" dirty="0">
                <a:solidFill>
                  <a:schemeClr val="tx1"/>
                </a:solidFill>
                <a:effectLst/>
                <a:latin typeface="Arial" charset="0"/>
                <a:ea typeface="+mn-ea"/>
                <a:cs typeface="+mn-cs"/>
              </a:rPr>
              <a:t>    25.0.8.0    </a:t>
            </a:r>
          </a:p>
          <a:p>
            <a:r>
              <a:rPr lang="en-US" sz="1200" kern="1200" dirty="0">
                <a:solidFill>
                  <a:schemeClr val="tx1"/>
                </a:solidFill>
                <a:effectLst/>
                <a:latin typeface="Arial" charset="0"/>
                <a:ea typeface="+mn-ea"/>
                <a:cs typeface="+mn-cs"/>
              </a:rPr>
              <a:t>Subtract 1:     25.0.8.0 – 1 = 25.0.7.255  The last IP in a subnet will be used as a </a:t>
            </a:r>
            <a:r>
              <a:rPr lang="en-US" sz="1200" i="1" kern="1200" dirty="0">
                <a:solidFill>
                  <a:schemeClr val="tx1"/>
                </a:solidFill>
                <a:effectLst/>
                <a:latin typeface="Arial" charset="0"/>
                <a:ea typeface="+mn-ea"/>
                <a:cs typeface="+mn-cs"/>
              </a:rPr>
              <a:t>broadcast</a:t>
            </a:r>
            <a:r>
              <a:rPr lang="en-US" sz="1200" kern="1200" dirty="0">
                <a:solidFill>
                  <a:schemeClr val="tx1"/>
                </a:solidFill>
                <a:effectLst/>
                <a:latin typeface="Arial" charset="0"/>
                <a:ea typeface="+mn-ea"/>
                <a:cs typeface="+mn-cs"/>
              </a:rPr>
              <a:t> IP for the previous</a:t>
            </a:r>
            <a:r>
              <a:rPr lang="en-US" sz="1200" kern="1200" baseline="0" dirty="0">
                <a:solidFill>
                  <a:schemeClr val="tx1"/>
                </a:solidFill>
                <a:effectLst/>
                <a:latin typeface="Arial" charset="0"/>
                <a:ea typeface="+mn-ea"/>
                <a:cs typeface="+mn-cs"/>
              </a:rPr>
              <a:t> subnet</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Subtract 1 from the broadcast IP: 25.0.7.255 – 1 = </a:t>
            </a:r>
            <a:r>
              <a:rPr lang="en-US" sz="1200" b="1" kern="1200" dirty="0">
                <a:solidFill>
                  <a:schemeClr val="tx1"/>
                </a:solidFill>
                <a:effectLst/>
                <a:latin typeface="Arial" charset="0"/>
                <a:ea typeface="+mn-ea"/>
                <a:cs typeface="+mn-cs"/>
              </a:rPr>
              <a:t>25.0.7.254</a:t>
            </a:r>
            <a:r>
              <a:rPr lang="en-US" sz="1200" kern="120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This is the last host IP on the second subnet.</a:t>
            </a:r>
          </a:p>
          <a:p>
            <a:endParaRPr lang="en-US" dirty="0"/>
          </a:p>
        </p:txBody>
      </p:sp>
    </p:spTree>
    <p:extLst>
      <p:ext uri="{BB962C8B-B14F-4D97-AF65-F5344CB8AC3E}">
        <p14:creationId xmlns:p14="http://schemas.microsoft.com/office/powerpoint/2010/main" val="26215616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9653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Completing  the tasks listed in this slide will demonstrate you understand the concepts of subnetting. All these items have already been explained, but now we will bring it all together to show you the “big picture” of subnetting.</a:t>
            </a:r>
          </a:p>
          <a:p>
            <a:endParaRPr lang="en-US" baseline="0" dirty="0"/>
          </a:p>
          <a:p>
            <a:endParaRPr lang="en-US" dirty="0"/>
          </a:p>
        </p:txBody>
      </p:sp>
    </p:spTree>
    <p:extLst>
      <p:ext uri="{BB962C8B-B14F-4D97-AF65-F5344CB8AC3E}">
        <p14:creationId xmlns:p14="http://schemas.microsoft.com/office/powerpoint/2010/main" val="34415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the basic overview of IP addressing. IP addressing is required to connect to other devices, especially true when they are not on your Local Area Network (LAN). IP addresses are required to leave your LAN and connect to a different LAN. IP addresses are based on a logically based</a:t>
            </a:r>
            <a:r>
              <a:rPr lang="en-US" baseline="0" dirty="0"/>
              <a:t> numbering system; the address can be changed based on the network you are currently connected to. </a:t>
            </a:r>
            <a:r>
              <a:rPr lang="en-US" dirty="0"/>
              <a:t>We will take a deep dive into IPv4 since it is the most common. IPv6 will some day replace IPv4, so we will look at some facts based on IPv6 after the deep dive into IPv4. Interesting note: </a:t>
            </a:r>
            <a:r>
              <a:rPr lang="en-US" baseline="0" dirty="0"/>
              <a:t>IANA gave out last block of IPv4 addresses in February 2011.</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What is an IP Address?</a:t>
            </a:r>
          </a:p>
          <a:p>
            <a:pPr fontAlgn="base"/>
            <a:r>
              <a:rPr lang="en-US" sz="1200" b="0" i="0" kern="1200" dirty="0">
                <a:solidFill>
                  <a:schemeClr val="tx1"/>
                </a:solidFill>
                <a:effectLst/>
                <a:latin typeface="+mn-lt"/>
                <a:ea typeface="+mn-ea"/>
                <a:cs typeface="+mn-cs"/>
              </a:rPr>
              <a:t>All the computers of the world in the Internet network communicate with each other with underground or underwater cables or wirelessly. If I want to download a file from the internet or load a web page or literally do anything related to the internet, my computer must have an address so that other computers can find and locate mine in order to deliver that particular file or webpage that I am requesting. In technical terms, that address is called </a:t>
            </a:r>
            <a:r>
              <a:rPr lang="en-US" sz="1200" b="1" i="0" kern="1200" dirty="0">
                <a:solidFill>
                  <a:schemeClr val="tx1"/>
                </a:solidFill>
                <a:effectLst/>
                <a:latin typeface="+mn-lt"/>
                <a:ea typeface="+mn-ea"/>
                <a:cs typeface="+mn-cs"/>
              </a:rPr>
              <a:t>IP Address or Internet Protocol Address</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Let us understand it with another example; if someone wants to send you a letter, then he/she must have your home address. Similarly, your computer also needs an address so that other computers on the internet can communicate with each other without the confusion of delivering information to someone else’s computer. And that is why each computer in this world has a unique IP Address. Or in other words, an IP address is a unique address that is used to identify computers or nodes on the internet. This address is just a string of numbers written in a certain format. It is generally expressed in the set of numbers for example 192.155.12.1. Here each number in the set is from 0 to 255 range. Or we can say that a full IP address ranges from 0.0.0.0 to 255.255.255.255. And these IP addresses are assign by IANA(known as Internet Corporation For Internet Assigned Numbers Authority). </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Working of IP addresses: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working of IP addresses is similar to other languages. It can also use some set of rules to send information. Using these protocols we can easily send, receive data or files to the connected devices. There are several steps behind the scenes. Let us look at them </a:t>
            </a:r>
          </a:p>
          <a:p>
            <a:pPr fontAlgn="base"/>
            <a:r>
              <a:rPr lang="en-US" sz="1200" b="0" i="0" kern="1200" dirty="0">
                <a:solidFill>
                  <a:schemeClr val="tx1"/>
                </a:solidFill>
                <a:effectLst/>
                <a:latin typeface="+mn-lt"/>
                <a:ea typeface="+mn-ea"/>
                <a:cs typeface="+mn-cs"/>
              </a:rPr>
              <a:t> - Your device directly requests your Internet Service Provider which then grants your device access to the web.</a:t>
            </a:r>
          </a:p>
          <a:p>
            <a:pPr fontAlgn="base"/>
            <a:r>
              <a:rPr lang="en-US" sz="1200" b="0" i="0" kern="1200" dirty="0">
                <a:solidFill>
                  <a:schemeClr val="tx1"/>
                </a:solidFill>
                <a:effectLst/>
                <a:latin typeface="+mn-lt"/>
                <a:ea typeface="+mn-ea"/>
                <a:cs typeface="+mn-cs"/>
              </a:rPr>
              <a:t> - And an IP Address is assigned to your device from the given range available.</a:t>
            </a:r>
          </a:p>
          <a:p>
            <a:pPr fontAlgn="base"/>
            <a:r>
              <a:rPr lang="en-US" sz="1200" b="0" i="0" kern="1200" dirty="0">
                <a:solidFill>
                  <a:schemeClr val="tx1"/>
                </a:solidFill>
                <a:effectLst/>
                <a:latin typeface="+mn-lt"/>
                <a:ea typeface="+mn-ea"/>
                <a:cs typeface="+mn-cs"/>
              </a:rPr>
              <a:t> - Your internet activity goes through your service provider, and that they route it back to you, using your IP address.</a:t>
            </a:r>
          </a:p>
          <a:p>
            <a:pPr fontAlgn="base"/>
            <a:r>
              <a:rPr lang="en-US" sz="1200" b="0" i="0" kern="1200" dirty="0">
                <a:solidFill>
                  <a:schemeClr val="tx1"/>
                </a:solidFill>
                <a:effectLst/>
                <a:latin typeface="+mn-lt"/>
                <a:ea typeface="+mn-ea"/>
                <a:cs typeface="+mn-cs"/>
              </a:rPr>
              <a:t> - Your IP address can change. For example, turning your router on or off can change your IP Address.</a:t>
            </a:r>
          </a:p>
          <a:p>
            <a:pPr fontAlgn="base"/>
            <a:r>
              <a:rPr lang="en-US" sz="1200" b="0" i="0" kern="1200" dirty="0">
                <a:solidFill>
                  <a:schemeClr val="tx1"/>
                </a:solidFill>
                <a:effectLst/>
                <a:latin typeface="+mn-lt"/>
                <a:ea typeface="+mn-ea"/>
                <a:cs typeface="+mn-cs"/>
              </a:rPr>
              <a:t> - When you are out from your home location your home IP address doesn’t accompany you. It changes as you change the network of your device.</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Types of IP Address</a:t>
            </a:r>
          </a:p>
          <a:p>
            <a:pPr fontAlgn="base"/>
            <a:r>
              <a:rPr lang="en-US" sz="1200" b="0" i="0" kern="1200" dirty="0">
                <a:solidFill>
                  <a:schemeClr val="tx1"/>
                </a:solidFill>
                <a:effectLst/>
                <a:latin typeface="+mn-lt"/>
                <a:ea typeface="+mn-ea"/>
                <a:cs typeface="+mn-cs"/>
              </a:rPr>
              <a:t>IP Address is of two types: </a:t>
            </a:r>
          </a:p>
          <a:p>
            <a:pPr fontAlgn="base"/>
            <a:r>
              <a:rPr lang="en-US" sz="1200" b="1" i="0" kern="1200" dirty="0">
                <a:solidFill>
                  <a:schemeClr val="tx1"/>
                </a:solidFill>
                <a:effectLst/>
                <a:latin typeface="+mn-lt"/>
                <a:ea typeface="+mn-ea"/>
                <a:cs typeface="+mn-cs"/>
              </a:rPr>
              <a:t>1. IPv4: </a:t>
            </a:r>
            <a:r>
              <a:rPr lang="en-US" sz="1200" b="0" i="0" kern="1200" dirty="0">
                <a:solidFill>
                  <a:schemeClr val="tx1"/>
                </a:solidFill>
                <a:effectLst/>
                <a:latin typeface="+mn-lt"/>
                <a:ea typeface="+mn-ea"/>
                <a:cs typeface="+mn-cs"/>
              </a:rPr>
              <a:t>Internet Protocol version 4. It consists of 4 numbers separated by the dots. Each number can be from 0-255 in decimal numbers. But computers do not understand decimal numbers, they instead change them to binary numbers which are only 0 and 1. Therefore, in binary, this (0-255) range can be written as (00000000 – 11111111). Since each number N can be represented by a group of 8 digit binary digits. So, a whole IPv4 binary address can be represented by 32-bits of binary digits. In IPv4, a unique sequence of bits is assigned to a computer, so a total of (2^32) devices approximately = 4,294,967,296 can be assigned with IPv4. </a:t>
            </a:r>
          </a:p>
          <a:p>
            <a:pPr fontAlgn="base"/>
            <a:r>
              <a:rPr lang="en-US" sz="1200" b="0" i="0" kern="1200" dirty="0">
                <a:solidFill>
                  <a:schemeClr val="tx1"/>
                </a:solidFill>
                <a:effectLst/>
                <a:latin typeface="+mn-lt"/>
                <a:ea typeface="+mn-ea"/>
                <a:cs typeface="+mn-cs"/>
              </a:rPr>
              <a:t>IPv4 can be written as:  </a:t>
            </a:r>
            <a:r>
              <a:rPr lang="en-US" sz="1200" b="0" i="1" kern="1200" dirty="0">
                <a:solidFill>
                  <a:schemeClr val="tx1"/>
                </a:solidFill>
                <a:effectLst/>
                <a:latin typeface="+mn-lt"/>
                <a:ea typeface="+mn-ea"/>
                <a:cs typeface="+mn-cs"/>
              </a:rPr>
              <a:t>189.123.123.90</a:t>
            </a:r>
          </a:p>
          <a:p>
            <a:pPr fontAlgn="base"/>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Classes of IPv4 Address:</a:t>
            </a:r>
            <a:r>
              <a:rPr lang="en-US" sz="1200" b="0" i="0" kern="1200" dirty="0">
                <a:solidFill>
                  <a:schemeClr val="tx1"/>
                </a:solidFill>
                <a:effectLst/>
                <a:latin typeface="+mn-lt"/>
                <a:ea typeface="+mn-ea"/>
                <a:cs typeface="+mn-cs"/>
              </a:rPr>
              <a:t> There are around 4.3 billion IPv4 addresses and managing all those addresses without any scheme is next to impossible. Let’s understand it with a simple example. If you have to find a word from a language dictionary, how long will you take? Usually, you will take less than 5 minutes to find that word. You are able to do this because words in the dictionary are organized in alphabetical order. If you have to find out the same word from a dictionary that doesn’t use any sequence or order to organize the words, it will take an eternity to find the word. If a dictionary with one billion words without order can be so disastrous, then you can imagine the pain behind finding an address from 4.3 billion addresses. For easier management and assignment IP addresses are organized in numeric order and divided into the following 5 classes :</a:t>
            </a:r>
          </a:p>
          <a:p>
            <a:pPr fontAlgn="base"/>
            <a:r>
              <a:rPr lang="en-US" sz="1200" b="0" i="0" kern="1200" dirty="0">
                <a:solidFill>
                  <a:schemeClr val="tx1"/>
                </a:solidFill>
                <a:effectLst/>
                <a:latin typeface="+mn-lt"/>
                <a:ea typeface="+mn-ea"/>
                <a:cs typeface="+mn-cs"/>
              </a:rPr>
              <a:t> - Class A 0-127</a:t>
            </a:r>
          </a:p>
          <a:p>
            <a:pPr fontAlgn="base"/>
            <a:r>
              <a:rPr lang="en-US" sz="1200" b="0" i="0" kern="1200" dirty="0">
                <a:solidFill>
                  <a:schemeClr val="tx1"/>
                </a:solidFill>
                <a:effectLst/>
                <a:latin typeface="+mn-lt"/>
                <a:ea typeface="+mn-ea"/>
                <a:cs typeface="+mn-cs"/>
              </a:rPr>
              <a:t> - Class B 128-191</a:t>
            </a:r>
          </a:p>
          <a:p>
            <a:pPr fontAlgn="base"/>
            <a:r>
              <a:rPr lang="en-US" sz="1200" b="0" i="0" kern="1200" dirty="0">
                <a:solidFill>
                  <a:schemeClr val="tx1"/>
                </a:solidFill>
                <a:effectLst/>
                <a:latin typeface="+mn-lt"/>
                <a:ea typeface="+mn-ea"/>
                <a:cs typeface="+mn-cs"/>
              </a:rPr>
              <a:t> - Class C 192-223</a:t>
            </a:r>
          </a:p>
          <a:p>
            <a:pPr fontAlgn="base"/>
            <a:r>
              <a:rPr lang="en-US" sz="1200" b="0" i="0" kern="1200" dirty="0">
                <a:solidFill>
                  <a:schemeClr val="tx1"/>
                </a:solidFill>
                <a:effectLst/>
                <a:latin typeface="+mn-lt"/>
                <a:ea typeface="+mn-ea"/>
                <a:cs typeface="+mn-cs"/>
              </a:rPr>
              <a:t> - Class D 224</a:t>
            </a:r>
            <a:r>
              <a:rPr lang="en-US" sz="1200" b="0" i="0" kern="1200" baseline="0" dirty="0">
                <a:solidFill>
                  <a:schemeClr val="tx1"/>
                </a:solidFill>
                <a:effectLst/>
                <a:latin typeface="+mn-lt"/>
                <a:ea typeface="+mn-ea"/>
                <a:cs typeface="+mn-cs"/>
              </a:rPr>
              <a:t>-239</a:t>
            </a:r>
          </a:p>
          <a:p>
            <a:pPr fontAlgn="base"/>
            <a:r>
              <a:rPr lang="en-US" sz="1200" b="0" i="0" kern="1200" baseline="0" dirty="0">
                <a:solidFill>
                  <a:schemeClr val="tx1"/>
                </a:solidFill>
                <a:effectLst/>
                <a:latin typeface="+mn-lt"/>
                <a:ea typeface="+mn-ea"/>
                <a:cs typeface="+mn-cs"/>
              </a:rPr>
              <a:t> - Class E 240-254</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2. IPv6: </a:t>
            </a:r>
            <a:r>
              <a:rPr lang="en-US" sz="1200" b="0" i="0" kern="1200" dirty="0">
                <a:solidFill>
                  <a:schemeClr val="tx1"/>
                </a:solidFill>
                <a:effectLst/>
                <a:latin typeface="+mn-lt"/>
                <a:ea typeface="+mn-ea"/>
                <a:cs typeface="+mn-cs"/>
              </a:rPr>
              <a:t>But, there is a problem with the IPv4 address. With IPv4, we can connect only the above number of 4 billion devices uniquely, and apparently, there are much more devices in the world to be connected to the internet. So, gradually we are making our way to </a:t>
            </a:r>
            <a:r>
              <a:rPr lang="en-US" sz="1200" b="1" i="0" kern="1200" dirty="0">
                <a:solidFill>
                  <a:schemeClr val="tx1"/>
                </a:solidFill>
                <a:effectLst/>
                <a:latin typeface="+mn-lt"/>
                <a:ea typeface="+mn-ea"/>
                <a:cs typeface="+mn-cs"/>
              </a:rPr>
              <a:t>IPv6 Address </a:t>
            </a:r>
            <a:r>
              <a:rPr lang="en-US" sz="1200" b="0" i="0" kern="1200" dirty="0">
                <a:solidFill>
                  <a:schemeClr val="tx1"/>
                </a:solidFill>
                <a:effectLst/>
                <a:latin typeface="+mn-lt"/>
                <a:ea typeface="+mn-ea"/>
                <a:cs typeface="+mn-cs"/>
              </a:rPr>
              <a:t>which is a 128-bit IP address. In human-friendly form, IPv6 is written as a group of 8 hexadecimal numbers separated with colons(:). But in the computer-friendly form, it can be written as 128 bits of 0s and 1s. Since, a unique sequence of binary digits is given to computers, smartphones, and other devices to be connected to the internet. So, via IPv6 a total of (2^128) devices can be assigned with unique addresses which are actually more than enough for upcoming future generations.</a:t>
            </a:r>
          </a:p>
          <a:p>
            <a:pPr fontAlgn="base"/>
            <a:r>
              <a:rPr lang="en-US" sz="1200" b="0" i="0" kern="1200" dirty="0">
                <a:solidFill>
                  <a:schemeClr val="tx1"/>
                </a:solidFill>
                <a:effectLst/>
                <a:latin typeface="+mn-lt"/>
                <a:ea typeface="+mn-ea"/>
                <a:cs typeface="+mn-cs"/>
              </a:rPr>
              <a:t>IPv6 can be written as:  </a:t>
            </a:r>
            <a:r>
              <a:rPr lang="en-US" sz="1200" b="0" i="1" kern="1200" dirty="0">
                <a:solidFill>
                  <a:schemeClr val="tx1"/>
                </a:solidFill>
                <a:effectLst/>
                <a:latin typeface="+mn-lt"/>
                <a:ea typeface="+mn-ea"/>
                <a:cs typeface="+mn-cs"/>
              </a:rPr>
              <a:t>2011:0bd9:75c5:0000:0000:6b3e:0170:8394</a:t>
            </a:r>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r>
              <a:rPr lang="en-US" dirty="0"/>
              <a:t>Source: https://www.geeksforgeeks.org/what-is-an-ip-address/</a:t>
            </a:r>
          </a:p>
        </p:txBody>
      </p:sp>
    </p:spTree>
    <p:extLst>
      <p:ext uri="{BB962C8B-B14F-4D97-AF65-F5344CB8AC3E}">
        <p14:creationId xmlns:p14="http://schemas.microsoft.com/office/powerpoint/2010/main" val="1693647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Always the very first thing to do is determine the class of the IP address given. </a:t>
            </a:r>
          </a:p>
          <a:p>
            <a:endParaRPr lang="en-US" baseline="0" dirty="0"/>
          </a:p>
          <a:p>
            <a:endParaRPr lang="en-US" dirty="0"/>
          </a:p>
        </p:txBody>
      </p:sp>
    </p:spTree>
    <p:extLst>
      <p:ext uri="{BB962C8B-B14F-4D97-AF65-F5344CB8AC3E}">
        <p14:creationId xmlns:p14="http://schemas.microsoft.com/office/powerpoint/2010/main" val="3409055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already know this is a class B so the first two octets are required to be 255.255</a:t>
            </a:r>
          </a:p>
          <a:p>
            <a:r>
              <a:rPr lang="en-US" baseline="0" dirty="0"/>
              <a:t>What is the subnet mask in comparison to the class B subnet mask?</a:t>
            </a:r>
          </a:p>
          <a:p>
            <a:endParaRPr lang="en-US" baseline="0" dirty="0"/>
          </a:p>
          <a:p>
            <a:endParaRPr lang="en-US" dirty="0"/>
          </a:p>
        </p:txBody>
      </p:sp>
    </p:spTree>
    <p:extLst>
      <p:ext uri="{BB962C8B-B14F-4D97-AF65-F5344CB8AC3E}">
        <p14:creationId xmlns:p14="http://schemas.microsoft.com/office/powerpoint/2010/main" val="32436915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already know this is a class B address,  so the first two octets are required to be 255.255</a:t>
            </a:r>
          </a:p>
          <a:p>
            <a:r>
              <a:rPr lang="en-US" baseline="0" dirty="0"/>
              <a:t>What is the subnet mask in comparison to the class B subnet mask? 10 bits are used to create subnets, 2</a:t>
            </a:r>
            <a:r>
              <a:rPr lang="en-US" baseline="30000" dirty="0"/>
              <a:t>s</a:t>
            </a:r>
            <a:r>
              <a:rPr lang="en-US" baseline="0" dirty="0"/>
              <a:t> = # of subnets (2</a:t>
            </a:r>
            <a:r>
              <a:rPr lang="en-US" baseline="30000" dirty="0"/>
              <a:t>10</a:t>
            </a:r>
            <a:r>
              <a:rPr lang="en-US" baseline="0" dirty="0"/>
              <a:t> = 1,024 subnets) using this information we can formulate there are 1,024 subnets.</a:t>
            </a:r>
          </a:p>
          <a:p>
            <a:endParaRPr lang="en-US" baseline="0" dirty="0"/>
          </a:p>
          <a:p>
            <a:endParaRPr lang="en-US" dirty="0"/>
          </a:p>
        </p:txBody>
      </p:sp>
    </p:spTree>
    <p:extLst>
      <p:ext uri="{BB962C8B-B14F-4D97-AF65-F5344CB8AC3E}">
        <p14:creationId xmlns:p14="http://schemas.microsoft.com/office/powerpoint/2010/main" val="3540934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already determined the network bits, so all we have to do now is to look at the remaining subnet mask bits – the remaining bits will be the host bits. </a:t>
            </a:r>
            <a:endParaRPr lang="en-US" dirty="0"/>
          </a:p>
        </p:txBody>
      </p:sp>
    </p:spTree>
    <p:extLst>
      <p:ext uri="{BB962C8B-B14F-4D97-AF65-F5344CB8AC3E}">
        <p14:creationId xmlns:p14="http://schemas.microsoft.com/office/powerpoint/2010/main" val="3036850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already determined the network bits, so all we have to do now is to look at the remaining subnet mask bits – the remaining bits will be the host bits. We have 6 bits for host addresses.</a:t>
            </a:r>
          </a:p>
          <a:p>
            <a:r>
              <a:rPr lang="en-US" baseline="0" dirty="0"/>
              <a:t>Use the formula: 2</a:t>
            </a:r>
            <a:r>
              <a:rPr lang="en-US" baseline="30000" dirty="0"/>
              <a:t>h</a:t>
            </a:r>
            <a:r>
              <a:rPr lang="en-US" baseline="0" dirty="0"/>
              <a:t> – 2 = # of hosts per subnet; we have 2</a:t>
            </a:r>
            <a:r>
              <a:rPr lang="en-US" baseline="30000" dirty="0"/>
              <a:t>6</a:t>
            </a:r>
            <a:r>
              <a:rPr lang="en-US" baseline="0" dirty="0"/>
              <a:t> – 2 = 62 hosts per subnet.</a:t>
            </a:r>
          </a:p>
          <a:p>
            <a:endParaRPr lang="en-US" baseline="0" dirty="0"/>
          </a:p>
          <a:p>
            <a:endParaRPr lang="en-US" dirty="0"/>
          </a:p>
        </p:txBody>
      </p:sp>
    </p:spTree>
    <p:extLst>
      <p:ext uri="{BB962C8B-B14F-4D97-AF65-F5344CB8AC3E}">
        <p14:creationId xmlns:p14="http://schemas.microsoft.com/office/powerpoint/2010/main" val="3212417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subnet does the host 169.199.69.137 belong to? </a:t>
            </a:r>
          </a:p>
          <a:p>
            <a:endParaRPr lang="en-US" baseline="0" dirty="0"/>
          </a:p>
          <a:p>
            <a:endParaRPr lang="en-US" dirty="0"/>
          </a:p>
        </p:txBody>
      </p:sp>
    </p:spTree>
    <p:extLst>
      <p:ext uri="{BB962C8B-B14F-4D97-AF65-F5344CB8AC3E}">
        <p14:creationId xmlns:p14="http://schemas.microsoft.com/office/powerpoint/2010/main" val="27871092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subnet does the host 169.199.69.137 belong to? Using the binary method, all we have to do is use Boolean AND math and add the host IP address to its subnet mask.</a:t>
            </a:r>
          </a:p>
          <a:p>
            <a:endParaRPr lang="en-US" baseline="0" dirty="0"/>
          </a:p>
          <a:p>
            <a:r>
              <a:rPr lang="en-US" baseline="0" dirty="0"/>
              <a:t>We can also quickly determine a hosts subnet ID by using the magic number method. Determine the magic number based on the subnet masks’ Octet of Interest (OOI), in this case the OOI is 192 and this makes 64 the magic #. Divide the magic # into the OOI of the hosts IP address (137 divided by 64.) The quotient is 2 with a remainder of 9, dispose of the remainder and work with only the whole #. Multiply the whole number (2) with the magic # (64) to determine the hosts’ subnet ID.</a:t>
            </a:r>
          </a:p>
          <a:p>
            <a:r>
              <a:rPr lang="en-US" baseline="0" dirty="0"/>
              <a:t>137/64 = 2</a:t>
            </a:r>
          </a:p>
          <a:p>
            <a:r>
              <a:rPr lang="en-US" baseline="0" dirty="0"/>
              <a:t>2 x 64 = 128</a:t>
            </a:r>
          </a:p>
          <a:p>
            <a:r>
              <a:rPr lang="en-US" baseline="0" dirty="0"/>
              <a:t>Use 128 in the OOI of the IP address for the hosts’ subnet ID: 169.199.69.128</a:t>
            </a:r>
          </a:p>
          <a:p>
            <a:endParaRPr lang="en-US" baseline="0" dirty="0"/>
          </a:p>
          <a:p>
            <a:endParaRPr lang="en-US" dirty="0"/>
          </a:p>
        </p:txBody>
      </p:sp>
    </p:spTree>
    <p:extLst>
      <p:ext uri="{BB962C8B-B14F-4D97-AF65-F5344CB8AC3E}">
        <p14:creationId xmlns:p14="http://schemas.microsoft.com/office/powerpoint/2010/main" val="42436971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is the broadcast address for this host? </a:t>
            </a:r>
          </a:p>
          <a:p>
            <a:endParaRPr lang="en-US" dirty="0"/>
          </a:p>
        </p:txBody>
      </p:sp>
    </p:spTree>
    <p:extLst>
      <p:ext uri="{BB962C8B-B14F-4D97-AF65-F5344CB8AC3E}">
        <p14:creationId xmlns:p14="http://schemas.microsoft.com/office/powerpoint/2010/main" val="1853164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is the broadcast address for this host? Use the subnet ID and add the magic number to it. This provides the next subnet ID, to get the broadcast of the previous subnet, just subtract 1.</a:t>
            </a:r>
          </a:p>
          <a:p>
            <a:endParaRPr lang="en-US" baseline="0" dirty="0"/>
          </a:p>
          <a:p>
            <a:r>
              <a:rPr lang="en-US" baseline="0" dirty="0"/>
              <a:t>         subnet ID: 169.199.69.128</a:t>
            </a:r>
          </a:p>
          <a:p>
            <a:r>
              <a:rPr lang="en-US" baseline="0" dirty="0"/>
              <a:t>            Magic #:</a:t>
            </a:r>
            <a:r>
              <a:rPr lang="en-US" u="sng" baseline="0" dirty="0"/>
              <a:t>                     64</a:t>
            </a:r>
            <a:endParaRPr lang="en-US" u="non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none" baseline="0" dirty="0"/>
              <a:t>Next </a:t>
            </a:r>
            <a:r>
              <a:rPr lang="en-US" baseline="0" dirty="0"/>
              <a:t>subnet ID: 169.199.69.192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	</a:t>
            </a:r>
            <a:r>
              <a:rPr lang="en-US" u="sng" baseline="0" dirty="0"/>
              <a:t>                       -1</a:t>
            </a:r>
            <a:endParaRPr lang="en-US" u="non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none" baseline="0" dirty="0"/>
              <a:t>Broadcast IP:     </a:t>
            </a:r>
            <a:r>
              <a:rPr lang="en-US" baseline="0" dirty="0"/>
              <a:t>169.199.69.191</a:t>
            </a:r>
            <a:endParaRPr lang="en-US" u="sng" baseline="0" dirty="0"/>
          </a:p>
          <a:p>
            <a:endParaRPr lang="en-US" u="sng" baseline="0" dirty="0"/>
          </a:p>
          <a:p>
            <a:r>
              <a:rPr lang="en-US" u="none" baseline="0" dirty="0"/>
              <a:t>You can also add the wildcard to the subnet ID and get the broadcast address. The slide demonstrate how to determine the wildcard.</a:t>
            </a:r>
          </a:p>
          <a:p>
            <a:endParaRPr lang="en-US" u="none" baseline="0" dirty="0"/>
          </a:p>
          <a:p>
            <a:r>
              <a:rPr lang="en-US" u="none" baseline="0" dirty="0"/>
              <a:t>Subnet ID 169.199.69.128</a:t>
            </a:r>
          </a:p>
          <a:p>
            <a:r>
              <a:rPr lang="en-US" u="none" baseline="0" dirty="0"/>
              <a:t>Wildcard      </a:t>
            </a:r>
            <a:r>
              <a:rPr lang="en-US" u="sng" baseline="0" dirty="0"/>
              <a:t>0 .  0  . 0  . 63</a:t>
            </a:r>
          </a:p>
          <a:p>
            <a:r>
              <a:rPr lang="en-US" u="none" baseline="0" dirty="0"/>
              <a:t>Broadcast  169.199.69.191</a:t>
            </a:r>
          </a:p>
          <a:p>
            <a:endParaRPr lang="en-US" dirty="0"/>
          </a:p>
        </p:txBody>
      </p:sp>
    </p:spTree>
    <p:extLst>
      <p:ext uri="{BB962C8B-B14F-4D97-AF65-F5344CB8AC3E}">
        <p14:creationId xmlns:p14="http://schemas.microsoft.com/office/powerpoint/2010/main" val="24590810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is the host range for this address?</a:t>
            </a:r>
          </a:p>
          <a:p>
            <a:endParaRPr lang="en-US" dirty="0"/>
          </a:p>
        </p:txBody>
      </p:sp>
    </p:spTree>
    <p:extLst>
      <p:ext uri="{BB962C8B-B14F-4D97-AF65-F5344CB8AC3E}">
        <p14:creationId xmlns:p14="http://schemas.microsoft.com/office/powerpoint/2010/main" val="90947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IPv4 is by far the most common IP addressing scheme. It is based on a 32 bit address. The address consists of 4 bytes, aka</a:t>
            </a:r>
            <a:r>
              <a:rPr lang="en-US" baseline="0" dirty="0"/>
              <a:t> octets. We group the address together using dotted decimal notation; the devices do not need the dots between the octets, but people do! (Imagine the dots not being present when reading the binary 1s and 0s.) Even with the dots separating the octets, it is still difficult to read this address. Because people find binary difficult to read, we use the dotted decimal notation, or we use regular numbers such as 168.199.68.137 for writing addresses.</a:t>
            </a:r>
            <a:endParaRPr lang="en-US" dirty="0"/>
          </a:p>
        </p:txBody>
      </p:sp>
    </p:spTree>
    <p:extLst>
      <p:ext uri="{BB962C8B-B14F-4D97-AF65-F5344CB8AC3E}">
        <p14:creationId xmlns:p14="http://schemas.microsoft.com/office/powerpoint/2010/main" val="35408609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is the host range for this address? </a:t>
            </a:r>
          </a:p>
          <a:p>
            <a:r>
              <a:rPr lang="en-US" baseline="0" dirty="0"/>
              <a:t>Once we know the first IP address (the Subnet ID) all we have to do is add (+1) to the subnet ID to determine the first IP address we can use for a host on the network.</a:t>
            </a:r>
          </a:p>
          <a:p>
            <a:endParaRPr lang="en-US" baseline="0" dirty="0"/>
          </a:p>
          <a:p>
            <a:r>
              <a:rPr lang="en-US" baseline="0" dirty="0"/>
              <a:t>Once we know the last ip address (the broadcast IP) all we have to do is subtract (-1) from the broadcast IP to determine the last IP address we can use for a host on the network.</a:t>
            </a:r>
          </a:p>
          <a:p>
            <a:endParaRPr lang="en-US" baseline="0" dirty="0"/>
          </a:p>
          <a:p>
            <a:r>
              <a:rPr lang="en-US" baseline="0" dirty="0"/>
              <a:t>After the first and last host IP addresses are know we can now see all the IP addresses available to us; we now know the </a:t>
            </a:r>
            <a:r>
              <a:rPr lang="en-US" i="1" baseline="0" dirty="0"/>
              <a:t>host range</a:t>
            </a:r>
            <a:r>
              <a:rPr lang="en-US" baseline="0" dirty="0"/>
              <a:t>.</a:t>
            </a:r>
          </a:p>
          <a:p>
            <a:endParaRPr lang="en-US" dirty="0"/>
          </a:p>
        </p:txBody>
      </p:sp>
    </p:spTree>
    <p:extLst>
      <p:ext uri="{BB962C8B-B14F-4D97-AF65-F5344CB8AC3E}">
        <p14:creationId xmlns:p14="http://schemas.microsoft.com/office/powerpoint/2010/main" val="2896651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complete the tasks listed in this slide will demonstrate you understand the concepts of subnetting. All these items have already been explained, but now we will bring it all together to show you the “big picture” of subnetting.</a:t>
            </a:r>
          </a:p>
          <a:p>
            <a:endParaRPr lang="en-US" baseline="0" dirty="0"/>
          </a:p>
          <a:p>
            <a:endParaRPr lang="en-US" dirty="0"/>
          </a:p>
        </p:txBody>
      </p:sp>
    </p:spTree>
    <p:extLst>
      <p:ext uri="{BB962C8B-B14F-4D97-AF65-F5344CB8AC3E}">
        <p14:creationId xmlns:p14="http://schemas.microsoft.com/office/powerpoint/2010/main" val="3666884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Using 1.) from Exercise worksheet #6:    220.200.50.96   /28 subnet mask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r>
              <a:rPr lang="en-US" sz="1200" b="1" kern="1200" dirty="0">
                <a:solidFill>
                  <a:schemeClr val="tx1"/>
                </a:solidFill>
                <a:effectLst/>
                <a:latin typeface="Arial" charset="0"/>
                <a:ea typeface="+mn-ea"/>
                <a:cs typeface="+mn-cs"/>
              </a:rPr>
              <a:t>Steps for completing Exercise 6: Magic # Method </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1. Determine the class of the IP:	  220.200.50.96		</a:t>
            </a:r>
            <a:r>
              <a:rPr lang="en-US" sz="1200" u="sng" kern="1200" dirty="0">
                <a:solidFill>
                  <a:schemeClr val="tx1"/>
                </a:solidFill>
                <a:effectLst/>
                <a:latin typeface="Arial" charset="0"/>
                <a:ea typeface="+mn-ea"/>
                <a:cs typeface="+mn-cs"/>
              </a:rPr>
              <a:t>Class:</a:t>
            </a:r>
            <a:r>
              <a:rPr lang="en-US" sz="1200" kern="1200" dirty="0">
                <a:solidFill>
                  <a:schemeClr val="tx1"/>
                </a:solidFill>
                <a:effectLst/>
                <a:latin typeface="Arial" charset="0"/>
                <a:ea typeface="+mn-ea"/>
                <a:cs typeface="+mn-cs"/>
              </a:rPr>
              <a:t> C</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2. Add 1 to the subnet ID to get the first host IP:</a:t>
            </a:r>
          </a:p>
          <a:p>
            <a:r>
              <a:rPr lang="en-US" sz="1200" kern="1200" dirty="0">
                <a:solidFill>
                  <a:schemeClr val="tx1"/>
                </a:solidFill>
                <a:effectLst/>
                <a:latin typeface="Arial" charset="0"/>
                <a:ea typeface="+mn-ea"/>
                <a:cs typeface="+mn-cs"/>
              </a:rPr>
              <a:t> 220.200.50.96</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220.200.50.97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First IP Address</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3. Determine the magic #  </a:t>
            </a:r>
          </a:p>
          <a:p>
            <a:r>
              <a:rPr lang="en-US" sz="1200" kern="1200" dirty="0">
                <a:solidFill>
                  <a:schemeClr val="tx1"/>
                </a:solidFill>
                <a:effectLst/>
                <a:latin typeface="Arial" charset="0"/>
                <a:ea typeface="+mn-ea"/>
                <a:cs typeface="+mn-cs"/>
              </a:rPr>
              <a:t>/28 is using 28 network bits.  A class C has 24 bits, therefore 4 bits were taken from the host bits (28 – 24 = 4)</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128   64    32    </a:t>
            </a:r>
            <a:r>
              <a:rPr lang="en-US" sz="1200" b="1" kern="1200" dirty="0">
                <a:solidFill>
                  <a:schemeClr val="tx1"/>
                </a:solidFill>
                <a:effectLst/>
                <a:latin typeface="Arial" charset="0"/>
                <a:ea typeface="+mn-ea"/>
                <a:cs typeface="+mn-cs"/>
              </a:rPr>
              <a:t>16</a:t>
            </a:r>
            <a:r>
              <a:rPr lang="en-US" sz="1200" kern="1200" dirty="0">
                <a:solidFill>
                  <a:schemeClr val="tx1"/>
                </a:solidFill>
                <a:effectLst/>
                <a:latin typeface="Arial" charset="0"/>
                <a:ea typeface="+mn-ea"/>
                <a:cs typeface="+mn-cs"/>
              </a:rPr>
              <a:t>    8      4      2      1				</a:t>
            </a:r>
          </a:p>
          <a:p>
            <a:r>
              <a:rPr lang="en-US" sz="1200" b="1" kern="1200" dirty="0">
                <a:solidFill>
                  <a:schemeClr val="tx1"/>
                </a:solidFill>
                <a:effectLst/>
                <a:latin typeface="Arial" charset="0"/>
                <a:ea typeface="+mn-ea"/>
                <a:cs typeface="+mn-cs"/>
              </a:rPr>
              <a:t>128  192  224 240</a:t>
            </a:r>
            <a:r>
              <a:rPr lang="en-US" sz="1200" kern="1200" dirty="0">
                <a:solidFill>
                  <a:schemeClr val="tx1"/>
                </a:solidFill>
                <a:effectLst/>
                <a:latin typeface="Arial" charset="0"/>
                <a:ea typeface="+mn-ea"/>
                <a:cs typeface="+mn-cs"/>
              </a:rPr>
              <a:t>  248  252  254  255</a:t>
            </a:r>
          </a:p>
          <a:p>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1      1      1      1</a:t>
            </a:r>
            <a:r>
              <a:rPr lang="en-US" sz="1200" kern="1200" dirty="0">
                <a:solidFill>
                  <a:schemeClr val="tx1"/>
                </a:solidFill>
                <a:effectLst/>
                <a:latin typeface="Arial" charset="0"/>
                <a:ea typeface="+mn-ea"/>
                <a:cs typeface="+mn-cs"/>
              </a:rPr>
              <a:t>     0      0     0       0      	</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4. Determine the next subnet ID by adding the magic # to the network ID.</a:t>
            </a:r>
          </a:p>
          <a:p>
            <a:r>
              <a:rPr lang="en-US" sz="1200" kern="1200" dirty="0">
                <a:solidFill>
                  <a:schemeClr val="tx1"/>
                </a:solidFill>
                <a:effectLst/>
                <a:latin typeface="Arial" charset="0"/>
                <a:ea typeface="+mn-ea"/>
                <a:cs typeface="+mn-cs"/>
              </a:rPr>
              <a:t>220.200.50.96</a:t>
            </a:r>
          </a:p>
          <a:p>
            <a:r>
              <a:rPr lang="en-US" sz="1200" u="sng" kern="1200" dirty="0">
                <a:solidFill>
                  <a:schemeClr val="tx1"/>
                </a:solidFill>
                <a:effectLst/>
                <a:latin typeface="Arial" charset="0"/>
                <a:ea typeface="+mn-ea"/>
                <a:cs typeface="+mn-cs"/>
              </a:rPr>
              <a:t>    0.    0.  0.16</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220. 200.50.112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Next subnet ID</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5. Subtract 1 from next subnet ID to get the broadcast IP address.</a:t>
            </a:r>
          </a:p>
          <a:p>
            <a:r>
              <a:rPr lang="en-US" sz="1200" kern="1200" dirty="0">
                <a:solidFill>
                  <a:schemeClr val="tx1"/>
                </a:solidFill>
                <a:effectLst/>
                <a:latin typeface="Arial" charset="0"/>
                <a:ea typeface="+mn-ea"/>
                <a:cs typeface="+mn-cs"/>
              </a:rPr>
              <a:t>220. 200.50.112  </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220.200.50.111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Broadcast Address</a:t>
            </a:r>
            <a:r>
              <a:rPr lang="en-US" sz="1200" kern="1200" dirty="0">
                <a:solidFill>
                  <a:schemeClr val="tx1"/>
                </a:solidFill>
                <a:effectLst/>
                <a:latin typeface="Arial" charset="0"/>
                <a:ea typeface="+mn-ea"/>
                <a:cs typeface="+mn-cs"/>
              </a:rPr>
              <a:t> for subnet 220.200.50.96</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6. Subtract 1 from broadcast IP to get the last host IP address.</a:t>
            </a:r>
          </a:p>
          <a:p>
            <a:r>
              <a:rPr lang="en-US" sz="1200" kern="1200" dirty="0">
                <a:solidFill>
                  <a:schemeClr val="tx1"/>
                </a:solidFill>
                <a:effectLst/>
                <a:latin typeface="Arial" charset="0"/>
                <a:ea typeface="+mn-ea"/>
                <a:cs typeface="+mn-cs"/>
              </a:rPr>
              <a:t>220.200.50.111</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220.200.50.110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Last IP Address</a:t>
            </a:r>
            <a:r>
              <a:rPr lang="en-US" sz="1200" kern="1200" dirty="0">
                <a:solidFill>
                  <a:schemeClr val="tx1"/>
                </a:solidFill>
                <a:effectLst/>
                <a:latin typeface="Arial" charset="0"/>
                <a:ea typeface="+mn-ea"/>
                <a:cs typeface="+mn-cs"/>
              </a:rPr>
              <a:t> for subnet 220.200.50.96</a:t>
            </a:r>
          </a:p>
          <a:p>
            <a:r>
              <a:rPr lang="en-US" sz="1200" kern="1200" dirty="0">
                <a:solidFill>
                  <a:schemeClr val="tx1"/>
                </a:solidFill>
                <a:effectLst/>
                <a:latin typeface="Arial" charset="0"/>
                <a:ea typeface="+mn-ea"/>
                <a:cs typeface="+mn-cs"/>
              </a:rPr>
              <a:t> </a:t>
            </a:r>
          </a:p>
          <a:p>
            <a:r>
              <a:rPr lang="en-US" sz="1200" b="1" kern="1200" dirty="0">
                <a:solidFill>
                  <a:schemeClr val="tx1"/>
                </a:solidFill>
                <a:effectLst/>
                <a:latin typeface="Arial" charset="0"/>
                <a:ea typeface="+mn-ea"/>
                <a:cs typeface="+mn-cs"/>
              </a:rPr>
              <a:t>Steps for completing Exercise 6: Wildcard method (using #1 for example)</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220.200.50.96  /28</a:t>
            </a:r>
          </a:p>
          <a:p>
            <a:pPr lvl="0"/>
            <a:r>
              <a:rPr lang="en-US" sz="1200" kern="1200" dirty="0">
                <a:solidFill>
                  <a:schemeClr val="tx1"/>
                </a:solidFill>
                <a:effectLst/>
                <a:latin typeface="Arial" charset="0"/>
                <a:ea typeface="+mn-ea"/>
                <a:cs typeface="+mn-cs"/>
              </a:rPr>
              <a:t>1. Determine network class.  Class C</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2. Add 1 to the subnet ID to get the first host IP:</a:t>
            </a:r>
          </a:p>
          <a:p>
            <a:r>
              <a:rPr lang="en-US" sz="1200" kern="1200" dirty="0">
                <a:solidFill>
                  <a:schemeClr val="tx1"/>
                </a:solidFill>
                <a:effectLst/>
                <a:latin typeface="Arial" charset="0"/>
                <a:ea typeface="+mn-ea"/>
                <a:cs typeface="+mn-cs"/>
              </a:rPr>
              <a:t> 220.200.50.96</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220.200.50.97</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3. Using packetlife.org document, look up wildcard information using the /28 reference. Alternate: subtract subnet mask from 255.255.255.255 to get wildcard.</a:t>
            </a:r>
          </a:p>
          <a:p>
            <a:r>
              <a:rPr lang="en-US" sz="1200" kern="1200" dirty="0">
                <a:solidFill>
                  <a:schemeClr val="tx1"/>
                </a:solidFill>
                <a:effectLst/>
                <a:latin typeface="Arial" charset="0"/>
                <a:ea typeface="+mn-ea"/>
                <a:cs typeface="+mn-cs"/>
              </a:rPr>
              <a:t>/28 = wildcard 0.0.0.15</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4. Determine broadcast address by adding wildcard to the subnet ID.</a:t>
            </a:r>
          </a:p>
          <a:p>
            <a:r>
              <a:rPr lang="en-US" sz="1200" kern="1200" dirty="0">
                <a:solidFill>
                  <a:schemeClr val="tx1"/>
                </a:solidFill>
                <a:effectLst/>
                <a:latin typeface="Arial" charset="0"/>
                <a:ea typeface="+mn-ea"/>
                <a:cs typeface="+mn-cs"/>
              </a:rPr>
              <a:t>   220.200.50.96</a:t>
            </a:r>
          </a:p>
          <a:p>
            <a:r>
              <a:rPr lang="en-US" sz="1200" u="sng" kern="1200" dirty="0">
                <a:solidFill>
                  <a:schemeClr val="tx1"/>
                </a:solidFill>
                <a:effectLst/>
                <a:latin typeface="Arial" charset="0"/>
                <a:ea typeface="+mn-ea"/>
                <a:cs typeface="+mn-cs"/>
              </a:rPr>
              <a:t>+    0.    0.  0.15</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220.200.50.111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Broadcast Address </a:t>
            </a:r>
            <a:r>
              <a:rPr lang="en-US" sz="1200" kern="1200" dirty="0">
                <a:solidFill>
                  <a:schemeClr val="tx1"/>
                </a:solidFill>
                <a:effectLst/>
                <a:latin typeface="Arial" charset="0"/>
                <a:ea typeface="+mn-ea"/>
                <a:cs typeface="+mn-cs"/>
              </a:rPr>
              <a:t>for subnet 220.200.50.96</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5. Determine the last IP address by subtracting 1 from the broadcast IP.</a:t>
            </a:r>
          </a:p>
          <a:p>
            <a:r>
              <a:rPr lang="en-US" sz="1200" kern="1200" dirty="0">
                <a:solidFill>
                  <a:schemeClr val="tx1"/>
                </a:solidFill>
                <a:effectLst/>
                <a:latin typeface="Arial" charset="0"/>
                <a:ea typeface="+mn-ea"/>
                <a:cs typeface="+mn-cs"/>
              </a:rPr>
              <a:t>220.200.50.111</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220.200.50.110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Last IP Address</a:t>
            </a:r>
            <a:r>
              <a:rPr lang="en-US" sz="1200" kern="1200" dirty="0">
                <a:solidFill>
                  <a:schemeClr val="tx1"/>
                </a:solidFill>
                <a:effectLst/>
                <a:latin typeface="Arial" charset="0"/>
                <a:ea typeface="+mn-ea"/>
                <a:cs typeface="+mn-cs"/>
              </a:rPr>
              <a:t> for subnet 220.200.50.96</a:t>
            </a:r>
          </a:p>
          <a:p>
            <a:r>
              <a:rPr lang="en-US" sz="1200" kern="1200" dirty="0">
                <a:solidFill>
                  <a:schemeClr val="tx1"/>
                </a:solidFill>
                <a:effectLst/>
                <a:latin typeface="Arial" charset="0"/>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baseline="0" dirty="0"/>
          </a:p>
          <a:p>
            <a:endParaRPr lang="en-US" baseline="0" dirty="0"/>
          </a:p>
          <a:p>
            <a:endParaRPr lang="en-US" dirty="0"/>
          </a:p>
        </p:txBody>
      </p:sp>
    </p:spTree>
    <p:extLst>
      <p:ext uri="{BB962C8B-B14F-4D97-AF65-F5344CB8AC3E}">
        <p14:creationId xmlns:p14="http://schemas.microsoft.com/office/powerpoint/2010/main" val="3901055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NAT?</a:t>
            </a:r>
          </a:p>
          <a:p>
            <a:r>
              <a:rPr lang="en-US" sz="1200" b="0" i="0" kern="1200" dirty="0">
                <a:solidFill>
                  <a:schemeClr val="tx1"/>
                </a:solidFill>
                <a:effectLst/>
                <a:latin typeface="+mn-lt"/>
                <a:ea typeface="+mn-ea"/>
                <a:cs typeface="+mn-cs"/>
              </a:rPr>
              <a:t>Network Address Translation (NAT) is a way to map multiple local private addresses to a public one before transferring the information. Organizations that want multiple devices to employ a single IP address use NAT, as do most home routers.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Does NAT Work?</a:t>
            </a:r>
          </a:p>
          <a:p>
            <a:r>
              <a:rPr lang="en-US" sz="1200" b="0" i="0" kern="1200" dirty="0">
                <a:solidFill>
                  <a:schemeClr val="tx1"/>
                </a:solidFill>
                <a:effectLst/>
                <a:latin typeface="+mn-lt"/>
                <a:ea typeface="+mn-ea"/>
                <a:cs typeface="+mn-cs"/>
              </a:rPr>
              <a:t>Let’s say that there is a laptop connected to a home router. Someone uses the laptop to search for directions to their favorite restaurant. The laptop sends this request in a packet to the router, which passes it along to the web. But first, the router changes the outgoing IP address from a private local address to a public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packet keeps a private address, the receiving server won’t know where to send the information back to — this is akin to sending physical mail and requesting return service but providing a return address of anonymous. By using NAT, the information will make it back to the laptop using the router’s public address, not the laptop’s private one.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NAT Types</a:t>
            </a:r>
          </a:p>
          <a:p>
            <a:r>
              <a:rPr lang="en-US" sz="1200" b="0" i="0" kern="1200" dirty="0">
                <a:solidFill>
                  <a:schemeClr val="tx1"/>
                </a:solidFill>
                <a:effectLst/>
                <a:latin typeface="+mn-lt"/>
                <a:ea typeface="+mn-ea"/>
                <a:cs typeface="+mn-cs"/>
              </a:rPr>
              <a:t>There are three different types of NATs. People use them for different reasons, but they all still work as a NAT.</a:t>
            </a:r>
          </a:p>
          <a:p>
            <a:r>
              <a:rPr lang="en-US" sz="1200" b="1" i="0" kern="1200" dirty="0">
                <a:solidFill>
                  <a:schemeClr val="tx1"/>
                </a:solidFill>
                <a:effectLst/>
                <a:latin typeface="+mn-lt"/>
                <a:ea typeface="+mn-ea"/>
                <a:cs typeface="+mn-cs"/>
              </a:rPr>
              <a:t>1. Static NAT</a:t>
            </a:r>
          </a:p>
          <a:p>
            <a:r>
              <a:rPr lang="en-US" sz="1200" b="0" i="0" kern="1200" dirty="0">
                <a:solidFill>
                  <a:schemeClr val="tx1"/>
                </a:solidFill>
                <a:effectLst/>
                <a:latin typeface="+mn-lt"/>
                <a:ea typeface="+mn-ea"/>
                <a:cs typeface="+mn-cs"/>
              </a:rPr>
              <a:t>When the local address is converted to a public one, this NAT chooses the same one. This means there will be a consistent public IP address associated with that router or NAT device. When using this type of NAT;</a:t>
            </a:r>
            <a:r>
              <a:rPr lang="en-US" sz="1200" b="0" i="0" kern="1200" baseline="0" dirty="0">
                <a:solidFill>
                  <a:schemeClr val="tx1"/>
                </a:solidFill>
                <a:effectLst/>
                <a:latin typeface="+mn-lt"/>
                <a:ea typeface="+mn-ea"/>
                <a:cs typeface="+mn-cs"/>
              </a:rPr>
              <a:t> if you have 5 different computers in your private network, you will need 5 different public IP addresses. This type of NAT does not conserve (public) IP addresses.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Dynamic NAT</a:t>
            </a:r>
          </a:p>
          <a:p>
            <a:r>
              <a:rPr lang="en-US" sz="1200" b="0" i="0" kern="1200" dirty="0">
                <a:solidFill>
                  <a:schemeClr val="tx1"/>
                </a:solidFill>
                <a:effectLst/>
                <a:latin typeface="+mn-lt"/>
                <a:ea typeface="+mn-ea"/>
                <a:cs typeface="+mn-cs"/>
              </a:rPr>
              <a:t>Instead of choosing the same IP address every time, this NAT goes through a pool of public IP addresses. This results in the router or NAT device getting a different address each time the router translates the local address to a public address. By using a pool of (public) IP addresses, you will only need a few public IP addresses to support a private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network consisting of many computers.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 PAT</a:t>
            </a:r>
          </a:p>
          <a:p>
            <a:r>
              <a:rPr lang="en-US" sz="1200" b="0" i="0" kern="1200" dirty="0">
                <a:solidFill>
                  <a:schemeClr val="tx1"/>
                </a:solidFill>
                <a:effectLst/>
                <a:latin typeface="+mn-lt"/>
                <a:ea typeface="+mn-ea"/>
                <a:cs typeface="+mn-cs"/>
              </a:rPr>
              <a:t>PAT stands for port address translation. It’s a type of dynamic NAT, but it bands all the devices in a private network to a singular public IP address. Organizations that want all their employees’ activity to use a singular IP address use a PAT;</a:t>
            </a:r>
            <a:r>
              <a:rPr lang="en-US" sz="1200" b="0" i="0" kern="1200" baseline="0" dirty="0">
                <a:solidFill>
                  <a:schemeClr val="tx1"/>
                </a:solidFill>
                <a:effectLst/>
                <a:latin typeface="+mn-lt"/>
                <a:ea typeface="+mn-ea"/>
                <a:cs typeface="+mn-cs"/>
              </a:rPr>
              <a:t> simply put, a single public IP address will support all the devices in the private network.</a:t>
            </a:r>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Why Use NAT?</a:t>
            </a:r>
          </a:p>
          <a:p>
            <a:r>
              <a:rPr lang="en-US" sz="1200" b="0" i="0" kern="1200" dirty="0">
                <a:solidFill>
                  <a:schemeClr val="tx1"/>
                </a:solidFill>
                <a:effectLst/>
                <a:latin typeface="+mn-lt"/>
                <a:ea typeface="+mn-ea"/>
                <a:cs typeface="+mn-cs"/>
              </a:rPr>
              <a:t>NAT is a straightforward enough process, but what is the point of it? Ultimately, it comes down to </a:t>
            </a:r>
            <a:r>
              <a:rPr lang="en-US" sz="1200" b="0" i="1" kern="1200" dirty="0">
                <a:solidFill>
                  <a:schemeClr val="tx1"/>
                </a:solidFill>
                <a:effectLst/>
                <a:latin typeface="+mn-lt"/>
                <a:ea typeface="+mn-ea"/>
                <a:cs typeface="+mn-cs"/>
              </a:rPr>
              <a:t>conservation</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security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IP Conservation</a:t>
            </a:r>
          </a:p>
          <a:p>
            <a:r>
              <a:rPr lang="en-US" sz="1200" b="0" i="0" kern="1200" dirty="0">
                <a:solidFill>
                  <a:schemeClr val="tx1"/>
                </a:solidFill>
                <a:effectLst/>
                <a:latin typeface="+mn-lt"/>
                <a:ea typeface="+mn-ea"/>
                <a:cs typeface="+mn-cs"/>
              </a:rPr>
              <a:t>IP addresses identify each device connected to the internet. The existing IP version 4 (IPv4) uses 32-bit numbered IP addresses, which allows for 4 billion possible IP addresses, which seemed like more than enough when it launched in the 1970s.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the internet has exploded, and while not all 7 billion people on the planet access the internet regularly, those that do often have multiple connected devices: phones, personal desktop, work laptop, tablet, TV, even refrigerators.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the number of devices accessing the internet far surpasses the number of IP addresses available. Routing all of these devices via one connection using NAT helps to consolidate multiple private IP addresses into one public IP address. This helps to keep more public IP addresses available even while private IP addresses proliferate.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June 6, 2012, IP version 6 (IPv6) officially launched to accommodate the need for more IP addresses. IPv6 uses 128-bit numbered IP addresses, which allow for exponentially more potential IP addresses. It will take many years before this process finishes; so until then, NAT will be a valuable tool.</a:t>
            </a:r>
          </a:p>
          <a:p>
            <a:endParaRPr lang="en-US" dirty="0"/>
          </a:p>
          <a:p>
            <a:r>
              <a:rPr lang="en-US" sz="1200" b="1" i="0" kern="1200" dirty="0">
                <a:solidFill>
                  <a:schemeClr val="tx1"/>
                </a:solidFill>
                <a:effectLst/>
                <a:latin typeface="+mn-lt"/>
                <a:ea typeface="+mn-ea"/>
                <a:cs typeface="+mn-cs"/>
              </a:rPr>
              <a:t>NAT Security</a:t>
            </a:r>
          </a:p>
          <a:p>
            <a:r>
              <a:rPr lang="en-US" sz="1200" b="0" i="0" kern="1200" dirty="0">
                <a:solidFill>
                  <a:schemeClr val="tx1"/>
                </a:solidFill>
                <a:effectLst/>
                <a:latin typeface="+mn-lt"/>
                <a:ea typeface="+mn-ea"/>
                <a:cs typeface="+mn-cs"/>
              </a:rPr>
              <a:t>Additionally, NAT can provide security and privacy. Because NAT transfers packets of data from public to private addresses, it also prevents anything else from accessing the private device. The router sorts the data to ensure everything goes to the right place, making it more difficult for unwanted data to get by. It’s not foolproof, but it often acts as the first means of defense for your device.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NAT also allows you to display a public IP address while on a local network, helping to keep data and user history private.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of this might seem complicated in theory, but it’s even more so in the real world. IT professionals use NAT to secure their data and use several devices under the same IP – and everyone is interested in securing their data.</a:t>
            </a:r>
          </a:p>
          <a:p>
            <a:endParaRPr lang="en-US" dirty="0"/>
          </a:p>
          <a:p>
            <a:r>
              <a:rPr lang="en-US" dirty="0"/>
              <a:t>Source:</a:t>
            </a:r>
            <a:r>
              <a:rPr lang="en-US" baseline="0" dirty="0"/>
              <a:t> https://www.comptia.org/content/guides/what-is-network-address-translation</a:t>
            </a:r>
            <a:endParaRPr lang="en-US" dirty="0"/>
          </a:p>
        </p:txBody>
      </p:sp>
    </p:spTree>
    <p:extLst>
      <p:ext uri="{BB962C8B-B14F-4D97-AF65-F5344CB8AC3E}">
        <p14:creationId xmlns:p14="http://schemas.microsoft.com/office/powerpoint/2010/main" val="39027408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Port Address Translation (PAT), </a:t>
            </a:r>
            <a:r>
              <a:rPr lang="en-US" sz="1200" b="0" i="0" kern="1200" dirty="0">
                <a:solidFill>
                  <a:schemeClr val="tx1"/>
                </a:solidFill>
                <a:effectLst/>
                <a:latin typeface="+mn-lt"/>
                <a:ea typeface="+mn-ea"/>
                <a:cs typeface="+mn-cs"/>
              </a:rPr>
              <a:t>is an extension to network address translation (NAT) that permits multiple devices on a local area network (LAN) to be mapped to a single public IP address. The goal of PAT is to conserve IP addresses.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home networks use PAT. In such a scenario, the Internet Service Provider (ISP) assigns a single IP address to the home network's router. When Computer 10.0.0.1 logs on the Internet, the router assigns the client a port number, which is appended to the internal IP address. This, in effect, gives Computer 10.0.0.1 a unique address. If Computer 10.0.0.2 logs on the Internet at the same time, the router assigns it the same local IP address with a different port number. Although both computers are sharing the same public IP address and accessing the Internet at the same time, the router knows exactly which computer to send specific packets to because each computer has a unique internal address.</a:t>
            </a:r>
          </a:p>
          <a:p>
            <a:endParaRPr lang="en-US" sz="1200" b="0" i="0" kern="1200" dirty="0">
              <a:solidFill>
                <a:schemeClr val="tx1"/>
              </a:solidFill>
              <a:effectLst/>
              <a:latin typeface="+mn-lt"/>
              <a:ea typeface="+mn-ea"/>
              <a:cs typeface="+mn-cs"/>
            </a:endParaRPr>
          </a:p>
          <a:p>
            <a:r>
              <a:rPr lang="en-US" dirty="0"/>
              <a:t>Source: https://www.techtarget.com/searchnetworking/definition/Port-Address-Translation-PAT</a:t>
            </a:r>
          </a:p>
          <a:p>
            <a:r>
              <a:rPr lang="en-US" dirty="0"/>
              <a:t>             https://www.auvik.com/franklyit/blog/network-address-translation-port-address-translation/</a:t>
            </a:r>
          </a:p>
          <a:p>
            <a:r>
              <a:rPr lang="en-US" dirty="0"/>
              <a:t>             </a:t>
            </a:r>
          </a:p>
        </p:txBody>
      </p:sp>
    </p:spTree>
    <p:extLst>
      <p:ext uri="{BB962C8B-B14F-4D97-AF65-F5344CB8AC3E}">
        <p14:creationId xmlns:p14="http://schemas.microsoft.com/office/powerpoint/2010/main" val="14119036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Variable Length Subnet Mask  (VLSM) occurs when a network needs multiple subnets but the administrator wants to minimize wasting IP addresses. Subnetting up to now has kept all the blocks of IP addresses uniform in size. If an administrator is given a class C address and she needs four networks, subnet 1 needs to support 60 hosts, subnet 2 needs to support 10 hosts and  subnets 3 and 4 only need to support 2 hosts. The administrator is required to subnet 2 host bit to create 4 subnets that can support 1 subnet needing 60 hosts. On subnet 2, over 40 addresses are being wasted. On subnets 3 and 4, over 50 addresses are being wasted on each network!</a:t>
            </a:r>
          </a:p>
          <a:p>
            <a:endParaRPr lang="en-US" baseline="0" dirty="0"/>
          </a:p>
          <a:p>
            <a:pPr fontAlgn="base"/>
            <a:r>
              <a:rPr lang="en-US" sz="1200" b="1" i="0" kern="1200" dirty="0">
                <a:solidFill>
                  <a:schemeClr val="tx1"/>
                </a:solidFill>
                <a:effectLst/>
                <a:latin typeface="+mn-lt"/>
                <a:ea typeface="+mn-ea"/>
                <a:cs typeface="+mn-cs"/>
              </a:rPr>
              <a:t>Advantages of VLSM over Fixed Length Subnet Mask (FLSM) –</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1. In Fixed length subnet mask subnetting (FLSM), all subnets are of equal size and have equal number of hosts but in VLSM the size is variable and it can have variable number of hosts thus making the     IP addressing more efficient by allowing a routed system of different mask length to suit requirements.</a:t>
            </a:r>
          </a:p>
          <a:p>
            <a:pPr fontAlgn="base"/>
            <a:r>
              <a:rPr lang="en-US" sz="1200" b="0" i="0" kern="1200" dirty="0">
                <a:solidFill>
                  <a:schemeClr val="tx1"/>
                </a:solidFill>
                <a:effectLst/>
                <a:latin typeface="+mn-lt"/>
                <a:ea typeface="+mn-ea"/>
                <a:cs typeface="+mn-cs"/>
              </a:rPr>
              <a:t>2. In FLSM there is a wastage of IP addresses but in VLSM there is a minimum wastage of IP addresses.</a:t>
            </a:r>
          </a:p>
          <a:p>
            <a:pPr fontAlgn="base"/>
            <a:r>
              <a:rPr lang="en-US" sz="1200" b="0" i="0" kern="1200" dirty="0">
                <a:solidFill>
                  <a:schemeClr val="tx1"/>
                </a:solidFill>
                <a:effectLst/>
                <a:latin typeface="+mn-lt"/>
                <a:ea typeface="+mn-ea"/>
                <a:cs typeface="+mn-cs"/>
              </a:rPr>
              <a:t>3. FLSM is preferred for private IP addresses while for public IP addresses VLSM is the best option.</a:t>
            </a:r>
          </a:p>
          <a:p>
            <a:endParaRPr lang="en-US" baseline="0" dirty="0"/>
          </a:p>
          <a:p>
            <a:r>
              <a:rPr lang="en-US" baseline="0" dirty="0"/>
              <a:t>VLSM provides a means not to waste all the addresses while giving the administrator flexibility. VLSM is used in both public and private networks.</a:t>
            </a:r>
          </a:p>
          <a:p>
            <a:endParaRPr lang="en-US" baseline="0" dirty="0"/>
          </a:p>
          <a:p>
            <a:r>
              <a:rPr lang="en-US" baseline="0" dirty="0"/>
              <a:t>Source: CCNA ICND1 100-105 pages 307-8</a:t>
            </a:r>
          </a:p>
          <a:p>
            <a:endParaRPr lang="en-US" dirty="0"/>
          </a:p>
        </p:txBody>
      </p:sp>
    </p:spTree>
    <p:extLst>
      <p:ext uri="{BB962C8B-B14F-4D97-AF65-F5344CB8AC3E}">
        <p14:creationId xmlns:p14="http://schemas.microsoft.com/office/powerpoint/2010/main" val="24466814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use VLSM we determine the amount of host bits required for each network. Then we place them in descending order from largest to smallest. Doing this insures we have enough host bits for the largest networks. Based on the host bits required, we then determine the CIDR notation. Determine the next subnet ID.</a:t>
            </a:r>
          </a:p>
          <a:p>
            <a:r>
              <a:rPr lang="en-US" baseline="0" dirty="0"/>
              <a:t>(see CCNA ICND1 100-105 pages 307-8)</a:t>
            </a:r>
          </a:p>
          <a:p>
            <a:endParaRPr lang="en-US" dirty="0"/>
          </a:p>
        </p:txBody>
      </p:sp>
    </p:spTree>
    <p:extLst>
      <p:ext uri="{BB962C8B-B14F-4D97-AF65-F5344CB8AC3E}">
        <p14:creationId xmlns:p14="http://schemas.microsoft.com/office/powerpoint/2010/main" val="18547190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use VLSM we determine the amount of </a:t>
            </a:r>
            <a:r>
              <a:rPr lang="en-US" b="0" baseline="0" dirty="0"/>
              <a:t>hosts</a:t>
            </a:r>
            <a:r>
              <a:rPr lang="en-US" b="1" baseline="0" dirty="0"/>
              <a:t> </a:t>
            </a:r>
            <a:r>
              <a:rPr lang="en-US" baseline="0" dirty="0"/>
              <a:t>required for each network. Then we place them in descending order from largest to smallest. Doing this insures we have enough host bits for the largest networks. Based on the host bits required, we then determine the CIDR notation. Determine the next subnet ID.</a:t>
            </a:r>
          </a:p>
          <a:p>
            <a:r>
              <a:rPr lang="en-US" baseline="0" dirty="0"/>
              <a:t>(see CCNA ICND1 100-105 pages 307-8)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Arrange the requirements in order from largest to smallest.</a:t>
            </a:r>
          </a:p>
          <a:p>
            <a:endParaRPr lang="en-US" dirty="0"/>
          </a:p>
          <a:p>
            <a:r>
              <a:rPr lang="en-US" dirty="0"/>
              <a:t>Networks in descending order </a:t>
            </a:r>
          </a:p>
          <a:p>
            <a:endParaRPr lang="en-US" dirty="0"/>
          </a:p>
          <a:p>
            <a:r>
              <a:rPr lang="en-US" dirty="0"/>
              <a:t>200</a:t>
            </a:r>
          </a:p>
          <a:p>
            <a:r>
              <a:rPr lang="en-US" dirty="0"/>
              <a:t>50</a:t>
            </a:r>
          </a:p>
          <a:p>
            <a:r>
              <a:rPr lang="en-US" dirty="0"/>
              <a:t>50</a:t>
            </a:r>
          </a:p>
          <a:p>
            <a:r>
              <a:rPr lang="en-US" dirty="0"/>
              <a:t>50</a:t>
            </a:r>
          </a:p>
          <a:p>
            <a:r>
              <a:rPr lang="en-US" dirty="0"/>
              <a:t>2</a:t>
            </a:r>
          </a:p>
          <a:p>
            <a:r>
              <a:rPr lang="en-US" dirty="0"/>
              <a:t>2</a:t>
            </a:r>
          </a:p>
          <a:p>
            <a:r>
              <a:rPr lang="en-US" dirty="0"/>
              <a:t>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Determine the amount of host bits required to create the minimum amount of IP addresses for each requirement. Remember, two extra IP address are required to be used, one for the Subnet ID and one for subnet broadcast IP.</a:t>
            </a:r>
          </a:p>
          <a:p>
            <a:endParaRPr lang="en-US" dirty="0"/>
          </a:p>
          <a:p>
            <a:r>
              <a:rPr lang="en-US" dirty="0"/>
              <a:t># of hosts + 2 more IPs for each network (Subnet ID and Broadcast IP)</a:t>
            </a:r>
          </a:p>
          <a:p>
            <a:endParaRPr lang="en-US" dirty="0"/>
          </a:p>
          <a:p>
            <a:r>
              <a:rPr lang="en-US" baseline="0" dirty="0"/>
              <a:t>             </a:t>
            </a:r>
            <a:r>
              <a:rPr lang="en-US" u="sng" baseline="0" dirty="0"/>
              <a:t>Total # of IP</a:t>
            </a:r>
            <a:r>
              <a:rPr lang="en-US" u="none" baseline="0" dirty="0"/>
              <a:t>	</a:t>
            </a:r>
            <a:r>
              <a:rPr lang="en-US" u="sng" baseline="0" dirty="0"/>
              <a:t># of host bits</a:t>
            </a:r>
            <a:endParaRPr lang="en-US" u="sng" dirty="0"/>
          </a:p>
          <a:p>
            <a:r>
              <a:rPr lang="en-US" dirty="0"/>
              <a:t>200 + 2 = 202 		8 bits</a:t>
            </a:r>
            <a:r>
              <a:rPr lang="en-US" baseline="0" dirty="0"/>
              <a:t> will provide 256 ip addresses (supports 254 hosts)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+ 2 = 52		6 bits</a:t>
            </a:r>
            <a:r>
              <a:rPr lang="en-US" baseline="0" dirty="0"/>
              <a:t> will provide 64 ip addresses (supports 62 hosts)</a:t>
            </a:r>
            <a:endParaRPr lang="en-US" dirty="0"/>
          </a:p>
          <a:p>
            <a:r>
              <a:rPr lang="en-US" dirty="0"/>
              <a:t>50 + 2 = 52		6 bits</a:t>
            </a:r>
            <a:r>
              <a:rPr lang="en-US" baseline="0" dirty="0"/>
              <a:t> will provide 64 ip addresses (supports 62 hosts)</a:t>
            </a:r>
            <a:endParaRPr lang="en-US" dirty="0"/>
          </a:p>
          <a:p>
            <a:r>
              <a:rPr lang="en-US" dirty="0"/>
              <a:t>50 + 2 = 52		6 bits</a:t>
            </a:r>
            <a:r>
              <a:rPr lang="en-US" baseline="0" dirty="0"/>
              <a:t> will provide 64 ip addresses (supports 62 hosts)</a:t>
            </a:r>
            <a:endParaRPr lang="en-US" dirty="0"/>
          </a:p>
          <a:p>
            <a:r>
              <a:rPr lang="en-US" dirty="0"/>
              <a:t>2 + 2 = 4		2 bits</a:t>
            </a:r>
            <a:r>
              <a:rPr lang="en-US" baseline="0" dirty="0"/>
              <a:t> will provide 4 ip addresses (supports 2 hosts)</a:t>
            </a:r>
            <a:endParaRPr lang="en-US" dirty="0"/>
          </a:p>
          <a:p>
            <a:r>
              <a:rPr lang="en-US" dirty="0"/>
              <a:t>2 + 2 = 4		2 bits</a:t>
            </a:r>
            <a:r>
              <a:rPr lang="en-US" baseline="0" dirty="0"/>
              <a:t> will provide 4 ip addresses (supports 2 hosts)</a:t>
            </a:r>
            <a:endParaRPr lang="en-US" dirty="0"/>
          </a:p>
          <a:p>
            <a:r>
              <a:rPr lang="en-US" dirty="0"/>
              <a:t>2 + 2 = 4		2 bits</a:t>
            </a:r>
            <a:r>
              <a:rPr lang="en-US" baseline="0" dirty="0"/>
              <a:t> will provide 4 ip addresses (supports 2 hosts)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Determine the CIDR notation by subtracting the required host bits (from step 2) from the total subnet mask bits (total of 32).</a:t>
            </a:r>
          </a:p>
          <a:p>
            <a:endParaRPr lang="en-US" dirty="0"/>
          </a:p>
          <a:p>
            <a:r>
              <a:rPr lang="en-US" u="sng" dirty="0"/>
              <a:t>Networks</a:t>
            </a:r>
            <a:r>
              <a:rPr lang="en-US" dirty="0"/>
              <a:t>	</a:t>
            </a:r>
            <a:r>
              <a:rPr lang="en-US" u="sng" dirty="0"/>
              <a:t>Host Bits</a:t>
            </a:r>
            <a:r>
              <a:rPr lang="en-US" dirty="0"/>
              <a:t>       </a:t>
            </a:r>
            <a:r>
              <a:rPr lang="en-US" u="sng" dirty="0"/>
              <a:t>CIDR</a:t>
            </a:r>
          </a:p>
          <a:p>
            <a:r>
              <a:rPr lang="en-US" dirty="0"/>
              <a:t>200	8 host bits</a:t>
            </a:r>
            <a:r>
              <a:rPr lang="en-US" baseline="0" dirty="0"/>
              <a:t> = /24 (32 total bits - 8 host bits = 24 network bits or “/24”)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50	6 host bits = /26 (32 total bits - 6 host bits = 26 network bits or “/26”)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50	6 host bits = /26 (32 total bits - 6 host bits = 26 network bits or “/26”)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50	6 host bits = /26 (32 total bits - 6 host bits = 26 network bits or “/26”)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	2 host bits = /30 (32 total bits - 6 host bits = 30 network bits or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	2 host bits = /30 (32 total bits - 6 host bits = 30 network bits or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	2 host bits = /30 (32 total bits - 6 host bits = 30 network bits or “/30”)</a:t>
            </a:r>
          </a:p>
          <a:p>
            <a:endParaRPr lang="en-US" dirty="0"/>
          </a:p>
          <a:p>
            <a:r>
              <a:rPr lang="en-US" dirty="0"/>
              <a:t>4. Find the wildcard information on the Packetlife.net document using the CIDR notation (from step 3).</a:t>
            </a:r>
          </a:p>
          <a:p>
            <a:endParaRPr lang="en-US" dirty="0"/>
          </a:p>
          <a:p>
            <a:r>
              <a:rPr lang="en-US" u="sng" dirty="0"/>
              <a:t>Networks</a:t>
            </a:r>
            <a:r>
              <a:rPr lang="en-US" dirty="0"/>
              <a:t>	</a:t>
            </a:r>
            <a:r>
              <a:rPr lang="en-US" u="sng" dirty="0"/>
              <a:t>CIDR</a:t>
            </a:r>
            <a:r>
              <a:rPr lang="en-US" u="none" dirty="0"/>
              <a:t>	</a:t>
            </a:r>
            <a:r>
              <a:rPr lang="en-US" u="sng" dirty="0"/>
              <a:t>Wildcard</a:t>
            </a:r>
          </a:p>
          <a:p>
            <a:r>
              <a:rPr lang="en-US" dirty="0"/>
              <a:t>200	</a:t>
            </a:r>
            <a:r>
              <a:rPr lang="en-US" baseline="0" dirty="0"/>
              <a:t> /24	0.0.0.255</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a:t>
            </a:r>
            <a:r>
              <a:rPr lang="en-US" baseline="0" dirty="0"/>
              <a:t> /26	0.0.0.63</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a:t>
            </a:r>
            <a:r>
              <a:rPr lang="en-US" baseline="0" dirty="0"/>
              <a:t> /26	0.0.0.63</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a:t>
            </a:r>
            <a:r>
              <a:rPr lang="en-US" baseline="0" dirty="0"/>
              <a:t> /26	0.0.0.63</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baseline="0" dirty="0"/>
              <a:t> /30	0.0.0.3</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baseline="0" dirty="0"/>
              <a:t> /30	0.0.0.3</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baseline="0" dirty="0"/>
              <a:t> /30	0.0.0.3</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Determine the broadcast IP address by adding the wildcard to the subnet ID.</a:t>
            </a:r>
          </a:p>
          <a:p>
            <a:r>
              <a:rPr lang="en-US" dirty="0"/>
              <a:t>   -- Start with the given IP address: this will be your first subnet ID</a:t>
            </a:r>
          </a:p>
          <a:p>
            <a:r>
              <a:rPr lang="en-US" dirty="0"/>
              <a:t>   --- Given IP 172.160.24.0 /16</a:t>
            </a:r>
          </a:p>
          <a:p>
            <a:endParaRPr lang="en-US" dirty="0"/>
          </a:p>
          <a:p>
            <a:r>
              <a:rPr lang="en-US" dirty="0"/>
              <a:t>6. Add 1 to broadcast IP to get the next subnet ID</a:t>
            </a:r>
          </a:p>
          <a:p>
            <a:r>
              <a:rPr lang="en-US" dirty="0"/>
              <a:t>   -- Repeat for remaining networks</a:t>
            </a:r>
          </a:p>
          <a:p>
            <a:endParaRPr lang="en-US" dirty="0"/>
          </a:p>
          <a:p>
            <a:r>
              <a:rPr lang="en-US" u="sng" dirty="0"/>
              <a:t>Networks</a:t>
            </a:r>
            <a:r>
              <a:rPr lang="en-US" dirty="0"/>
              <a:t>	</a:t>
            </a:r>
            <a:r>
              <a:rPr lang="en-US" u="sng" dirty="0"/>
              <a:t>Subnet</a:t>
            </a:r>
            <a:r>
              <a:rPr lang="en-US" u="sng" baseline="0" dirty="0"/>
              <a:t> ID</a:t>
            </a:r>
            <a:r>
              <a:rPr lang="en-US" baseline="0" dirty="0"/>
              <a:t>	  </a:t>
            </a:r>
            <a:r>
              <a:rPr lang="en-US" u="sng" baseline="0" dirty="0"/>
              <a:t>Wildcard</a:t>
            </a:r>
            <a:r>
              <a:rPr lang="en-US" baseline="0" dirty="0"/>
              <a:t>	</a:t>
            </a:r>
            <a:r>
              <a:rPr lang="en-US" u="sng" baseline="0" dirty="0"/>
              <a:t>Broadcast IP</a:t>
            </a:r>
            <a:r>
              <a:rPr lang="en-US" baseline="0" dirty="0"/>
              <a:t>		</a:t>
            </a:r>
            <a:r>
              <a:rPr lang="en-US" u="sng" baseline="0" dirty="0"/>
              <a:t>Next Subnet ID</a:t>
            </a:r>
            <a:endParaRPr lang="en-US" u="sng" dirty="0"/>
          </a:p>
          <a:p>
            <a:r>
              <a:rPr lang="en-US" dirty="0"/>
              <a:t>200	172.160.24.0     + 0.0.0.255	172.160.24.255      +1    =	172.160.25.0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172.160.25.0     + 0.0.0.63	172.160.25.63        +1    =	172.160.25.64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172.160.25.64   + 0.0.0.63	172.160.25.127      +1    =	172.160.25.128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172.160.25.128 + 0.0.0.63	172.160.25.191      +1    =	172.160.25.192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172.160.25.192 + 0.0.0.3	172.160.25.195      +1    =	172.160.25.196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172.160.25.196 + 0.0.0.3	172.160.25.199      +1    =	172.160.25.200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172.160.25.200 + 0.0.0.3	172.160.25.203      +1    =	172.160.25.204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07 Nov 05</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D09DF1B-CC88-4E05-B01A-921E00C2F94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217408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use VLSM we determine the amount of host bits required for each network. If it were not for VLSM either all the subnets would be large enough to support at least 200 hosts, or we would need 3 separate IP addresses to subnet one for 200 hosts, subnet another address for 3 subnets to support 2 hosts each and yet another IP to create 3 subnets supporting 50 host each.</a:t>
            </a:r>
          </a:p>
          <a:p>
            <a:r>
              <a:rPr lang="en-US" baseline="0" dirty="0"/>
              <a:t>(see CCNA ICND1 100-105 pages 307-8)</a:t>
            </a:r>
          </a:p>
          <a:p>
            <a:endParaRPr lang="en-US" dirty="0"/>
          </a:p>
        </p:txBody>
      </p:sp>
    </p:spTree>
    <p:extLst>
      <p:ext uri="{BB962C8B-B14F-4D97-AF65-F5344CB8AC3E}">
        <p14:creationId xmlns:p14="http://schemas.microsoft.com/office/powerpoint/2010/main" val="3026030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Using 1.) from Exercise worksheet #6:    220.200.50.96   /28 subnet mask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r>
              <a:rPr lang="en-US" sz="1200" b="1" kern="1200" dirty="0">
                <a:solidFill>
                  <a:schemeClr val="tx1"/>
                </a:solidFill>
                <a:effectLst/>
                <a:latin typeface="Arial" charset="0"/>
                <a:ea typeface="+mn-ea"/>
                <a:cs typeface="+mn-cs"/>
              </a:rPr>
              <a:t>Steps for completing Exercise 6: Magic # Method </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1. Determine the class of the IP:	  220.200.50.96		</a:t>
            </a:r>
            <a:r>
              <a:rPr lang="en-US" sz="1200" u="sng" kern="1200" dirty="0">
                <a:solidFill>
                  <a:schemeClr val="tx1"/>
                </a:solidFill>
                <a:effectLst/>
                <a:latin typeface="Arial" charset="0"/>
                <a:ea typeface="+mn-ea"/>
                <a:cs typeface="+mn-cs"/>
              </a:rPr>
              <a:t>Class:</a:t>
            </a:r>
            <a:r>
              <a:rPr lang="en-US" sz="1200" kern="1200" dirty="0">
                <a:solidFill>
                  <a:schemeClr val="tx1"/>
                </a:solidFill>
                <a:effectLst/>
                <a:latin typeface="Arial" charset="0"/>
                <a:ea typeface="+mn-ea"/>
                <a:cs typeface="+mn-cs"/>
              </a:rPr>
              <a:t> C</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2. Add 1 to the subnet ID to get the first host IP:</a:t>
            </a:r>
          </a:p>
          <a:p>
            <a:r>
              <a:rPr lang="en-US" sz="1200" kern="1200" dirty="0">
                <a:solidFill>
                  <a:schemeClr val="tx1"/>
                </a:solidFill>
                <a:effectLst/>
                <a:latin typeface="Arial" charset="0"/>
                <a:ea typeface="+mn-ea"/>
                <a:cs typeface="+mn-cs"/>
              </a:rPr>
              <a:t> 220.200.50.96</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220.200.50.97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First IP Address</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3. Determine the magic #  </a:t>
            </a:r>
          </a:p>
          <a:p>
            <a:r>
              <a:rPr lang="en-US" sz="1200" kern="1200" dirty="0">
                <a:solidFill>
                  <a:schemeClr val="tx1"/>
                </a:solidFill>
                <a:effectLst/>
                <a:latin typeface="Arial" charset="0"/>
                <a:ea typeface="+mn-ea"/>
                <a:cs typeface="+mn-cs"/>
              </a:rPr>
              <a:t>/28 is using 28 network bits.  A class C has 24 bits, therefore 4 bits were taken from the host bits (28 – 24 = 4)</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128   64    32    </a:t>
            </a:r>
            <a:r>
              <a:rPr lang="en-US" sz="1200" b="1" kern="1200" dirty="0">
                <a:solidFill>
                  <a:schemeClr val="tx1"/>
                </a:solidFill>
                <a:effectLst/>
                <a:latin typeface="Arial" charset="0"/>
                <a:ea typeface="+mn-ea"/>
                <a:cs typeface="+mn-cs"/>
              </a:rPr>
              <a:t>16</a:t>
            </a:r>
            <a:r>
              <a:rPr lang="en-US" sz="1200" kern="1200" dirty="0">
                <a:solidFill>
                  <a:schemeClr val="tx1"/>
                </a:solidFill>
                <a:effectLst/>
                <a:latin typeface="Arial" charset="0"/>
                <a:ea typeface="+mn-ea"/>
                <a:cs typeface="+mn-cs"/>
              </a:rPr>
              <a:t>    8      4      2      1				</a:t>
            </a:r>
          </a:p>
          <a:p>
            <a:r>
              <a:rPr lang="en-US" sz="1200" b="1" kern="1200" dirty="0">
                <a:solidFill>
                  <a:schemeClr val="tx1"/>
                </a:solidFill>
                <a:effectLst/>
                <a:latin typeface="Arial" charset="0"/>
                <a:ea typeface="+mn-ea"/>
                <a:cs typeface="+mn-cs"/>
              </a:rPr>
              <a:t>128  192  224 240</a:t>
            </a:r>
            <a:r>
              <a:rPr lang="en-US" sz="1200" kern="1200" dirty="0">
                <a:solidFill>
                  <a:schemeClr val="tx1"/>
                </a:solidFill>
                <a:effectLst/>
                <a:latin typeface="Arial" charset="0"/>
                <a:ea typeface="+mn-ea"/>
                <a:cs typeface="+mn-cs"/>
              </a:rPr>
              <a:t>  248  252  254  255</a:t>
            </a:r>
          </a:p>
          <a:p>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1      1      1      1</a:t>
            </a:r>
            <a:r>
              <a:rPr lang="en-US" sz="1200" kern="1200" dirty="0">
                <a:solidFill>
                  <a:schemeClr val="tx1"/>
                </a:solidFill>
                <a:effectLst/>
                <a:latin typeface="Arial" charset="0"/>
                <a:ea typeface="+mn-ea"/>
                <a:cs typeface="+mn-cs"/>
              </a:rPr>
              <a:t>     0      0     0       0      	</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4. Determine the next subnet ID by adding the magic # to the network ID.</a:t>
            </a:r>
          </a:p>
          <a:p>
            <a:r>
              <a:rPr lang="en-US" sz="1200" kern="1200" dirty="0">
                <a:solidFill>
                  <a:schemeClr val="tx1"/>
                </a:solidFill>
                <a:effectLst/>
                <a:latin typeface="Arial" charset="0"/>
                <a:ea typeface="+mn-ea"/>
                <a:cs typeface="+mn-cs"/>
              </a:rPr>
              <a:t>220.200.50.96</a:t>
            </a:r>
          </a:p>
          <a:p>
            <a:r>
              <a:rPr lang="en-US" sz="1200" u="sng" kern="1200" dirty="0">
                <a:solidFill>
                  <a:schemeClr val="tx1"/>
                </a:solidFill>
                <a:effectLst/>
                <a:latin typeface="Arial" charset="0"/>
                <a:ea typeface="+mn-ea"/>
                <a:cs typeface="+mn-cs"/>
              </a:rPr>
              <a:t>    0.    0.  0.16</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220. 200.50.112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Next subnet ID</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5. Subtract 1 from next subnet ID to get the broadcast IP address.</a:t>
            </a:r>
          </a:p>
          <a:p>
            <a:r>
              <a:rPr lang="en-US" sz="1200" kern="1200" dirty="0">
                <a:solidFill>
                  <a:schemeClr val="tx1"/>
                </a:solidFill>
                <a:effectLst/>
                <a:latin typeface="Arial" charset="0"/>
                <a:ea typeface="+mn-ea"/>
                <a:cs typeface="+mn-cs"/>
              </a:rPr>
              <a:t>220. 200.50.112  </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220.200.50.111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Broadcast Address</a:t>
            </a:r>
            <a:r>
              <a:rPr lang="en-US" sz="1200" kern="1200" dirty="0">
                <a:solidFill>
                  <a:schemeClr val="tx1"/>
                </a:solidFill>
                <a:effectLst/>
                <a:latin typeface="Arial" charset="0"/>
                <a:ea typeface="+mn-ea"/>
                <a:cs typeface="+mn-cs"/>
              </a:rPr>
              <a:t> for subnet 220.200.50.96</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6. Subtract 1 from broadcast IP to get the last host IP address.</a:t>
            </a:r>
          </a:p>
          <a:p>
            <a:r>
              <a:rPr lang="en-US" sz="1200" kern="1200" dirty="0">
                <a:solidFill>
                  <a:schemeClr val="tx1"/>
                </a:solidFill>
                <a:effectLst/>
                <a:latin typeface="Arial" charset="0"/>
                <a:ea typeface="+mn-ea"/>
                <a:cs typeface="+mn-cs"/>
              </a:rPr>
              <a:t>220.200.50.111</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220.200.50.110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Last IP Address</a:t>
            </a:r>
            <a:r>
              <a:rPr lang="en-US" sz="1200" kern="1200" dirty="0">
                <a:solidFill>
                  <a:schemeClr val="tx1"/>
                </a:solidFill>
                <a:effectLst/>
                <a:latin typeface="Arial" charset="0"/>
                <a:ea typeface="+mn-ea"/>
                <a:cs typeface="+mn-cs"/>
              </a:rPr>
              <a:t> for subnet 220.200.50.96</a:t>
            </a:r>
          </a:p>
          <a:p>
            <a:r>
              <a:rPr lang="en-US" sz="1200" kern="1200" dirty="0">
                <a:solidFill>
                  <a:schemeClr val="tx1"/>
                </a:solidFill>
                <a:effectLst/>
                <a:latin typeface="Arial" charset="0"/>
                <a:ea typeface="+mn-ea"/>
                <a:cs typeface="+mn-cs"/>
              </a:rPr>
              <a:t> </a:t>
            </a:r>
          </a:p>
          <a:p>
            <a:r>
              <a:rPr lang="en-US" sz="1200" b="1" kern="1200" dirty="0">
                <a:solidFill>
                  <a:schemeClr val="tx1"/>
                </a:solidFill>
                <a:effectLst/>
                <a:latin typeface="Arial" charset="0"/>
                <a:ea typeface="+mn-ea"/>
                <a:cs typeface="+mn-cs"/>
              </a:rPr>
              <a:t>Steps for completing Exercise 6: Wildcard method (using #1 for example)</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220.200.50.96  /28</a:t>
            </a:r>
          </a:p>
          <a:p>
            <a:pPr lvl="0"/>
            <a:r>
              <a:rPr lang="en-US" sz="1200" kern="1200" dirty="0">
                <a:solidFill>
                  <a:schemeClr val="tx1"/>
                </a:solidFill>
                <a:effectLst/>
                <a:latin typeface="Arial" charset="0"/>
                <a:ea typeface="+mn-ea"/>
                <a:cs typeface="+mn-cs"/>
              </a:rPr>
              <a:t>1. Determine network class.  Class C</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2. Add 1 to the subnet ID to get the first host IP:</a:t>
            </a:r>
          </a:p>
          <a:p>
            <a:r>
              <a:rPr lang="en-US" sz="1200" kern="1200" dirty="0">
                <a:solidFill>
                  <a:schemeClr val="tx1"/>
                </a:solidFill>
                <a:effectLst/>
                <a:latin typeface="Arial" charset="0"/>
                <a:ea typeface="+mn-ea"/>
                <a:cs typeface="+mn-cs"/>
              </a:rPr>
              <a:t> 220.200.50.96</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220.200.50.97</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3. Using packetlife.org document, look up wildcard information using the /28 reference. Alternate: subtract subnet mask from 255.255.255.255 to get wildcard.</a:t>
            </a:r>
          </a:p>
          <a:p>
            <a:r>
              <a:rPr lang="en-US" sz="1200" kern="1200" dirty="0">
                <a:solidFill>
                  <a:schemeClr val="tx1"/>
                </a:solidFill>
                <a:effectLst/>
                <a:latin typeface="Arial" charset="0"/>
                <a:ea typeface="+mn-ea"/>
                <a:cs typeface="+mn-cs"/>
              </a:rPr>
              <a:t>/28 = wildcard 0.0.0.15</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4. Determine broadcast address by adding wildcard to the subnet ID.</a:t>
            </a:r>
          </a:p>
          <a:p>
            <a:r>
              <a:rPr lang="en-US" sz="1200" kern="1200" dirty="0">
                <a:solidFill>
                  <a:schemeClr val="tx1"/>
                </a:solidFill>
                <a:effectLst/>
                <a:latin typeface="Arial" charset="0"/>
                <a:ea typeface="+mn-ea"/>
                <a:cs typeface="+mn-cs"/>
              </a:rPr>
              <a:t>   220.200.50.96</a:t>
            </a:r>
          </a:p>
          <a:p>
            <a:r>
              <a:rPr lang="en-US" sz="1200" u="sng" kern="1200" dirty="0">
                <a:solidFill>
                  <a:schemeClr val="tx1"/>
                </a:solidFill>
                <a:effectLst/>
                <a:latin typeface="Arial" charset="0"/>
                <a:ea typeface="+mn-ea"/>
                <a:cs typeface="+mn-cs"/>
              </a:rPr>
              <a:t>+    0.    0.  0.15</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 220.200.50.111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Broadcast Address </a:t>
            </a:r>
            <a:r>
              <a:rPr lang="en-US" sz="1200" kern="1200" dirty="0">
                <a:solidFill>
                  <a:schemeClr val="tx1"/>
                </a:solidFill>
                <a:effectLst/>
                <a:latin typeface="Arial" charset="0"/>
                <a:ea typeface="+mn-ea"/>
                <a:cs typeface="+mn-cs"/>
              </a:rPr>
              <a:t>for subnet 220.200.50.96</a:t>
            </a:r>
          </a:p>
          <a:p>
            <a:r>
              <a:rPr lang="en-US" sz="1200" kern="1200" dirty="0">
                <a:solidFill>
                  <a:schemeClr val="tx1"/>
                </a:solidFill>
                <a:effectLst/>
                <a:latin typeface="Arial" charset="0"/>
                <a:ea typeface="+mn-ea"/>
                <a:cs typeface="+mn-cs"/>
              </a:rPr>
              <a:t> </a:t>
            </a:r>
          </a:p>
          <a:p>
            <a:pPr lvl="0"/>
            <a:r>
              <a:rPr lang="en-US" sz="1200" kern="1200" dirty="0">
                <a:solidFill>
                  <a:schemeClr val="tx1"/>
                </a:solidFill>
                <a:effectLst/>
                <a:latin typeface="Arial" charset="0"/>
                <a:ea typeface="+mn-ea"/>
                <a:cs typeface="+mn-cs"/>
              </a:rPr>
              <a:t>5. Determine the last IP address by subtracting 1 from the broadcast IP.</a:t>
            </a:r>
          </a:p>
          <a:p>
            <a:r>
              <a:rPr lang="en-US" sz="1200" kern="1200" dirty="0">
                <a:solidFill>
                  <a:schemeClr val="tx1"/>
                </a:solidFill>
                <a:effectLst/>
                <a:latin typeface="Arial" charset="0"/>
                <a:ea typeface="+mn-ea"/>
                <a:cs typeface="+mn-cs"/>
              </a:rPr>
              <a:t>220.200.50.111</a:t>
            </a:r>
          </a:p>
          <a:p>
            <a:r>
              <a:rPr lang="en-US" sz="1200" u="sng" kern="1200" dirty="0">
                <a:solidFill>
                  <a:schemeClr val="tx1"/>
                </a:solidFill>
                <a:effectLst/>
                <a:latin typeface="Arial" charset="0"/>
                <a:ea typeface="+mn-ea"/>
                <a:cs typeface="+mn-cs"/>
              </a:rPr>
              <a:t>                   - 1</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220.200.50.110  </a:t>
            </a:r>
            <a:r>
              <a:rPr lang="en-US" sz="1200" kern="1200" dirty="0">
                <a:solidFill>
                  <a:schemeClr val="tx1"/>
                </a:solidFill>
                <a:effectLst/>
                <a:latin typeface="Arial" charset="0"/>
                <a:ea typeface="+mn-ea"/>
                <a:cs typeface="+mn-cs"/>
                <a:sym typeface="Wingdings" panose="05000000000000000000" pitchFamily="2" charset="2"/>
              </a:rPr>
              <a:t></a:t>
            </a:r>
            <a:r>
              <a:rPr lang="en-US" sz="120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Last IP Address</a:t>
            </a:r>
            <a:r>
              <a:rPr lang="en-US" sz="1200" kern="1200" dirty="0">
                <a:solidFill>
                  <a:schemeClr val="tx1"/>
                </a:solidFill>
                <a:effectLst/>
                <a:latin typeface="Arial" charset="0"/>
                <a:ea typeface="+mn-ea"/>
                <a:cs typeface="+mn-cs"/>
              </a:rPr>
              <a:t> for subnet 220.200.50.96</a:t>
            </a:r>
          </a:p>
          <a:p>
            <a:r>
              <a:rPr lang="en-US" sz="1200" kern="1200" dirty="0">
                <a:solidFill>
                  <a:schemeClr val="tx1"/>
                </a:solidFill>
                <a:effectLst/>
                <a:latin typeface="Arial" charset="0"/>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baseline="0" dirty="0"/>
          </a:p>
          <a:p>
            <a:endParaRPr lang="en-US" baseline="0" dirty="0"/>
          </a:p>
          <a:p>
            <a:endParaRPr lang="en-US" dirty="0"/>
          </a:p>
        </p:txBody>
      </p:sp>
    </p:spTree>
    <p:extLst>
      <p:ext uri="{BB962C8B-B14F-4D97-AF65-F5344CB8AC3E}">
        <p14:creationId xmlns:p14="http://schemas.microsoft.com/office/powerpoint/2010/main" val="2204594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IP addresses are logical,</a:t>
            </a:r>
            <a:r>
              <a:rPr lang="en-US" baseline="0" dirty="0"/>
              <a:t> the addresses must have logical groupings. A LAN technician will assign a LAN an IP address and all the devices on that LAN will share a portion of that LAN IP address. Routers separate LANs, therefore, devices on a LAN </a:t>
            </a:r>
            <a:r>
              <a:rPr lang="en-US" i="1" baseline="0" dirty="0"/>
              <a:t>must</a:t>
            </a:r>
            <a:r>
              <a:rPr lang="en-US" baseline="0" dirty="0"/>
              <a:t> share a common network IP address. Devices may </a:t>
            </a:r>
            <a:r>
              <a:rPr lang="en-US" i="1" baseline="0" dirty="0"/>
              <a:t>not</a:t>
            </a:r>
            <a:r>
              <a:rPr lang="en-US" baseline="0" dirty="0"/>
              <a:t> have an IP address that is not a part of the network it is connected to. Because the IP address is logical, the network (and all connected devices) are assigned an IP address by a LAN administrator.</a:t>
            </a:r>
          </a:p>
          <a:p>
            <a:endParaRPr lang="en-US" baseline="0" dirty="0"/>
          </a:p>
          <a:p>
            <a:r>
              <a:rPr lang="en-US" baseline="0" dirty="0"/>
              <a:t>When you connect a computer to a network, the IP address must have an IP address that is based on the network it is connected to. When you take your computer to another location (and to a different network) the computer will need a new IP address. This time the IP must be an IP based on the new network. The IP address is </a:t>
            </a:r>
            <a:r>
              <a:rPr lang="en-US" i="1" baseline="0" dirty="0"/>
              <a:t>logical</a:t>
            </a:r>
            <a:r>
              <a:rPr lang="en-US" baseline="0" dirty="0"/>
              <a:t> and will change every time you connect to a different network.</a:t>
            </a:r>
            <a:endParaRPr lang="en-US" dirty="0"/>
          </a:p>
        </p:txBody>
      </p:sp>
    </p:spTree>
    <p:extLst>
      <p:ext uri="{BB962C8B-B14F-4D97-AF65-F5344CB8AC3E}">
        <p14:creationId xmlns:p14="http://schemas.microsoft.com/office/powerpoint/2010/main" val="598241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37410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7156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5915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IP addresses are logical,</a:t>
            </a:r>
            <a:r>
              <a:rPr lang="en-US" baseline="0" dirty="0"/>
              <a:t> the addresses must have logical groupings. A LAN technician will assign a LAN an IP address and all the devices on that LAN will share a portion of that LAN IP address. Routers separate LANs, therefore, devices on a LAN </a:t>
            </a:r>
            <a:r>
              <a:rPr lang="en-US" i="1" baseline="0" dirty="0"/>
              <a:t>must</a:t>
            </a:r>
            <a:r>
              <a:rPr lang="en-US" baseline="0" dirty="0"/>
              <a:t> share a common network IP address. Devices may </a:t>
            </a:r>
            <a:r>
              <a:rPr lang="en-US" i="1" baseline="0" dirty="0"/>
              <a:t>not</a:t>
            </a:r>
            <a:r>
              <a:rPr lang="en-US" baseline="0" dirty="0"/>
              <a:t> have an IP address that is not a part of the network it is connected to. Because the IP address is logical, the network (and all connected devices) are assigned an IP address by a LAN administrator.</a:t>
            </a:r>
          </a:p>
          <a:p>
            <a:endParaRPr lang="en-US" baseline="0" dirty="0"/>
          </a:p>
          <a:p>
            <a:r>
              <a:rPr lang="en-US" baseline="0" dirty="0"/>
              <a:t>When you connect a computer to a network, the IP address must have an IP address that is based on the network it is connected to. When you take your computer to another location (and to a different network) the computer will need a new IP address. This time the IP must be an IP based on the new network. The IP address is </a:t>
            </a:r>
            <a:r>
              <a:rPr lang="en-US" i="1" baseline="0" dirty="0"/>
              <a:t>logical</a:t>
            </a:r>
            <a:r>
              <a:rPr lang="en-US" baseline="0" dirty="0"/>
              <a:t> and will change every time you connect to a different network.</a:t>
            </a:r>
            <a:endParaRPr lang="en-US" dirty="0"/>
          </a:p>
          <a:p>
            <a:endParaRPr lang="en-US" dirty="0"/>
          </a:p>
          <a:p>
            <a:r>
              <a:rPr lang="en-US" dirty="0"/>
              <a:t>In the diagram, when a device in network 222.111.33.0 needs to send information to a</a:t>
            </a:r>
            <a:r>
              <a:rPr lang="en-US" baseline="0" dirty="0"/>
              <a:t> device in network 221.222.44.0, the source work station will need to know the IP address of the distant end work station before it is able to send any data. The source address and the destination address is assigned to a packet of information. As the router receives the packet, the addresses are read and then sent to a neighboring router to get the packet to the distant end network 221.222.44.0 and the last router connected will place the packet onto the network where it will it find its destination work station. The distant end work station will know who to reply to since the source address is in the packet along with the information sent to it. Because an IP address has both </a:t>
            </a:r>
            <a:r>
              <a:rPr lang="en-US" i="1" baseline="0" dirty="0"/>
              <a:t>network</a:t>
            </a:r>
            <a:r>
              <a:rPr lang="en-US" baseline="0" dirty="0"/>
              <a:t> and </a:t>
            </a:r>
            <a:r>
              <a:rPr lang="en-US" i="1" baseline="0" dirty="0"/>
              <a:t>host</a:t>
            </a:r>
            <a:r>
              <a:rPr lang="en-US" baseline="0" dirty="0"/>
              <a:t> information, each packet of  information can be routed from one destination to another and across a multitude of networks.</a:t>
            </a:r>
            <a:endParaRPr lang="en-US" dirty="0"/>
          </a:p>
        </p:txBody>
      </p:sp>
    </p:spTree>
    <p:extLst>
      <p:ext uri="{BB962C8B-B14F-4D97-AF65-F5344CB8AC3E}">
        <p14:creationId xmlns:p14="http://schemas.microsoft.com/office/powerpoint/2010/main" val="4081388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E9-D9E8-9934-6DC1-D2EB8E3967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6EEFB7-9647-0C85-2446-C8371474E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562AEE-5A33-B29B-5AD1-2F60ECD46D88}"/>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5" name="Footer Placeholder 4">
            <a:extLst>
              <a:ext uri="{FF2B5EF4-FFF2-40B4-BE49-F238E27FC236}">
                <a16:creationId xmlns:a16="http://schemas.microsoft.com/office/drawing/2014/main" id="{2D3A5D10-847B-95E6-265E-BE819280D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8E319-6E0B-0AB8-48A6-B37ACC0008A1}"/>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156522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D88A-C7EC-6284-37F1-F45B698DCE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AC5115-CDF5-ED46-EC3C-6C403F3818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ECFA0-9EB0-2F56-9C6C-63638C1AFBCD}"/>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5" name="Footer Placeholder 4">
            <a:extLst>
              <a:ext uri="{FF2B5EF4-FFF2-40B4-BE49-F238E27FC236}">
                <a16:creationId xmlns:a16="http://schemas.microsoft.com/office/drawing/2014/main" id="{01332658-13CE-138A-2103-B3E5C9BE7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2C4E8-25BA-B8CB-C38A-7320C8E53118}"/>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4082086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4DAFBA-EA3B-8DB8-25A8-0D31DE06C9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2C8DB8-61B2-FA0B-B416-7E02921BE0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E1C97-263F-CA0F-EB6A-0A090F86F8E8}"/>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5" name="Footer Placeholder 4">
            <a:extLst>
              <a:ext uri="{FF2B5EF4-FFF2-40B4-BE49-F238E27FC236}">
                <a16:creationId xmlns:a16="http://schemas.microsoft.com/office/drawing/2014/main" id="{F20606BB-E54E-458E-D5EF-C1DCFE7DE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8BC01-4F56-6881-F078-2E53C3FBF6E6}"/>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3568896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394415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8742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76756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143000"/>
            <a:ext cx="5689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43000"/>
            <a:ext cx="5689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557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1219200" y="0"/>
            <a:ext cx="9753600" cy="838200"/>
          </a:xfrm>
        </p:spPr>
        <p:txBody>
          <a:bodyPr/>
          <a:lstStyle/>
          <a:p>
            <a:r>
              <a:rPr lang="en-US"/>
              <a:t>Click to edit Master title style</a:t>
            </a:r>
          </a:p>
        </p:txBody>
      </p:sp>
    </p:spTree>
    <p:extLst>
      <p:ext uri="{BB962C8B-B14F-4D97-AF65-F5344CB8AC3E}">
        <p14:creationId xmlns:p14="http://schemas.microsoft.com/office/powerpoint/2010/main" val="3235518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0456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216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60748"/>
            <a:ext cx="7315200" cy="35668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09691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DDB4A-E8CB-2D3A-1E02-F586A522D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A2E10E-1B34-96A1-A6A5-05768F8384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623AF-D0DE-C8F8-8CA7-6294262330DE}"/>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5" name="Footer Placeholder 4">
            <a:extLst>
              <a:ext uri="{FF2B5EF4-FFF2-40B4-BE49-F238E27FC236}">
                <a16:creationId xmlns:a16="http://schemas.microsoft.com/office/drawing/2014/main" id="{B9C883EB-B396-8E58-1BC1-C411A0AE1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0A88CB-8AAE-E2EA-91D3-3AAD88BF3370}"/>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1412205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p:nvPr>
        </p:nvSpPr>
        <p:spPr>
          <a:xfrm>
            <a:off x="1219200" y="0"/>
            <a:ext cx="9753600" cy="838200"/>
          </a:xfrm>
        </p:spPr>
        <p:txBody>
          <a:bodyPr/>
          <a:lstStyle/>
          <a:p>
            <a:r>
              <a:rPr lang="en-US"/>
              <a:t>Click to edit Master title style</a:t>
            </a:r>
          </a:p>
        </p:txBody>
      </p:sp>
    </p:spTree>
    <p:extLst>
      <p:ext uri="{BB962C8B-B14F-4D97-AF65-F5344CB8AC3E}">
        <p14:creationId xmlns:p14="http://schemas.microsoft.com/office/powerpoint/2010/main" val="663033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143000"/>
            <a:ext cx="5689600"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43000"/>
            <a:ext cx="5689600"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219200" y="0"/>
            <a:ext cx="9753600" cy="838200"/>
          </a:xfrm>
        </p:spPr>
        <p:txBody>
          <a:bodyPr/>
          <a:lstStyle/>
          <a:p>
            <a:r>
              <a:rPr lang="en-US"/>
              <a:t>Click to edit Master title style</a:t>
            </a:r>
            <a:endParaRPr lang="en-US" dirty="0"/>
          </a:p>
        </p:txBody>
      </p:sp>
    </p:spTree>
    <p:extLst>
      <p:ext uri="{BB962C8B-B14F-4D97-AF65-F5344CB8AC3E}">
        <p14:creationId xmlns:p14="http://schemas.microsoft.com/office/powerpoint/2010/main" val="1156172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668867" y="1343025"/>
            <a:ext cx="10847917" cy="4789488"/>
          </a:xfrm>
        </p:spPr>
        <p:txBody>
          <a:bodyPr/>
          <a:lstStyle/>
          <a:p>
            <a:pPr lvl="0"/>
            <a:r>
              <a:rPr lang="en-US" noProof="0" dirty="0"/>
              <a:t>Click icon to add table</a:t>
            </a:r>
          </a:p>
        </p:txBody>
      </p:sp>
      <p:sp>
        <p:nvSpPr>
          <p:cNvPr id="7" name="Title 1"/>
          <p:cNvSpPr>
            <a:spLocks noGrp="1"/>
          </p:cNvSpPr>
          <p:nvPr>
            <p:ph type="title"/>
          </p:nvPr>
        </p:nvSpPr>
        <p:spPr>
          <a:xfrm>
            <a:off x="1219200" y="-1488"/>
            <a:ext cx="9753600" cy="838200"/>
          </a:xfrm>
        </p:spPr>
        <p:txBody>
          <a:bodyPr/>
          <a:lstStyle/>
          <a:p>
            <a:r>
              <a:rPr lang="en-US"/>
              <a:t>Click to edit Master title style</a:t>
            </a:r>
          </a:p>
        </p:txBody>
      </p:sp>
    </p:spTree>
    <p:extLst>
      <p:ext uri="{BB962C8B-B14F-4D97-AF65-F5344CB8AC3E}">
        <p14:creationId xmlns:p14="http://schemas.microsoft.com/office/powerpoint/2010/main" val="99472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A2B0A-FC66-972C-4FA3-6833A1D57E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D61EB0-A7E9-52B0-4DFD-7350C01D1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F5D454-9B59-342E-2019-999D635B99E6}"/>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5" name="Footer Placeholder 4">
            <a:extLst>
              <a:ext uri="{FF2B5EF4-FFF2-40B4-BE49-F238E27FC236}">
                <a16:creationId xmlns:a16="http://schemas.microsoft.com/office/drawing/2014/main" id="{CAC003CB-F905-1147-029D-B790ABC1F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FE496-9A0D-9675-29C7-BBD884568DF6}"/>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135556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1C75-7DF4-EACA-AC88-97A0CC65CE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A48FA2-D7E6-5950-E119-3B9A0BAA7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9BD516-C7E2-44A9-A8C0-F0A9F070AE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8BF9D3-8E19-FAF8-1C9E-29D614FF03A6}"/>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6" name="Footer Placeholder 5">
            <a:extLst>
              <a:ext uri="{FF2B5EF4-FFF2-40B4-BE49-F238E27FC236}">
                <a16:creationId xmlns:a16="http://schemas.microsoft.com/office/drawing/2014/main" id="{494BDD9D-E7C1-BDBE-D714-A96718DC6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EEAF41-47D6-72EC-62CB-248BD256F974}"/>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751182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8260D-CAA6-8C6F-28C8-729E08120C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46ED55-650A-20E1-5AD2-7047CD4563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A39C84-A362-7C01-5993-25FFA46D5A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4CD9FE-4E8E-1D34-EFFF-9DE254644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923198-7F3A-C1EF-1C5B-A445DEA045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AEB666-4176-497F-0C6C-B680B6DB000A}"/>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8" name="Footer Placeholder 7">
            <a:extLst>
              <a:ext uri="{FF2B5EF4-FFF2-40B4-BE49-F238E27FC236}">
                <a16:creationId xmlns:a16="http://schemas.microsoft.com/office/drawing/2014/main" id="{7270F20F-A448-D4DC-7FFC-057E43E5BB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D20DDF-D018-E76D-D0EC-31780B8FEED3}"/>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144407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0C80-95E9-902B-56A2-6D23F37FE1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B05410-53FA-E10E-93EC-5424CD4C22A9}"/>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4" name="Footer Placeholder 3">
            <a:extLst>
              <a:ext uri="{FF2B5EF4-FFF2-40B4-BE49-F238E27FC236}">
                <a16:creationId xmlns:a16="http://schemas.microsoft.com/office/drawing/2014/main" id="{097BFE1D-5215-A74F-E30F-280BFC3470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592B46-3D4E-52E2-DFAE-84917EB5F299}"/>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3501246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D64E6-7178-3019-4067-2B6112C43364}"/>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3" name="Footer Placeholder 2">
            <a:extLst>
              <a:ext uri="{FF2B5EF4-FFF2-40B4-BE49-F238E27FC236}">
                <a16:creationId xmlns:a16="http://schemas.microsoft.com/office/drawing/2014/main" id="{2A75DB83-88AA-D0DA-525A-E3EA012407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5396A9-00AC-6D02-A056-B4CC92B1CA37}"/>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2114397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2691-1BED-5B96-F285-20A02A200B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D44865-C264-1486-8C6F-01844C9AFB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288DBF-0827-1B85-D9A7-3E1814FD7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FB9039-30F5-077F-4355-127325608122}"/>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6" name="Footer Placeholder 5">
            <a:extLst>
              <a:ext uri="{FF2B5EF4-FFF2-40B4-BE49-F238E27FC236}">
                <a16:creationId xmlns:a16="http://schemas.microsoft.com/office/drawing/2014/main" id="{D2A21C33-4993-B15B-1970-6CAF6C0A0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060283-6688-F0AB-8A7E-25B1F69351E0}"/>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257498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D692-F183-041D-6571-D84856A96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51D584-3826-5D4D-3639-1D28D95DF4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FA5545-67AE-5170-6FA5-B14780BFB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8F8C74-6500-C740-6B2B-F6C181D6DEAB}"/>
              </a:ext>
            </a:extLst>
          </p:cNvPr>
          <p:cNvSpPr>
            <a:spLocks noGrp="1"/>
          </p:cNvSpPr>
          <p:nvPr>
            <p:ph type="dt" sz="half" idx="10"/>
          </p:nvPr>
        </p:nvSpPr>
        <p:spPr/>
        <p:txBody>
          <a:bodyPr/>
          <a:lstStyle/>
          <a:p>
            <a:fld id="{8A6279B3-FFF1-4BDB-843A-A9F29419A6C0}" type="datetimeFigureOut">
              <a:rPr lang="en-US" smtClean="0"/>
              <a:t>6/16/2024</a:t>
            </a:fld>
            <a:endParaRPr lang="en-US"/>
          </a:p>
        </p:txBody>
      </p:sp>
      <p:sp>
        <p:nvSpPr>
          <p:cNvPr id="6" name="Footer Placeholder 5">
            <a:extLst>
              <a:ext uri="{FF2B5EF4-FFF2-40B4-BE49-F238E27FC236}">
                <a16:creationId xmlns:a16="http://schemas.microsoft.com/office/drawing/2014/main" id="{D7DBE256-F46A-EF40-E8C3-87160C0F9C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3D002-864C-4D6E-DB0B-690C231C652A}"/>
              </a:ext>
            </a:extLst>
          </p:cNvPr>
          <p:cNvSpPr>
            <a:spLocks noGrp="1"/>
          </p:cNvSpPr>
          <p:nvPr>
            <p:ph type="sldNum" sz="quarter" idx="12"/>
          </p:nvPr>
        </p:nvSpPr>
        <p:spPr/>
        <p:txBody>
          <a:bodyPr/>
          <a:lstStyle/>
          <a:p>
            <a:fld id="{A64F7C65-560E-4E1C-937E-185AEE2E0D3B}" type="slidenum">
              <a:rPr lang="en-US" smtClean="0"/>
              <a:t>‹#›</a:t>
            </a:fld>
            <a:endParaRPr lang="en-US"/>
          </a:p>
        </p:txBody>
      </p:sp>
    </p:spTree>
    <p:extLst>
      <p:ext uri="{BB962C8B-B14F-4D97-AF65-F5344CB8AC3E}">
        <p14:creationId xmlns:p14="http://schemas.microsoft.com/office/powerpoint/2010/main" val="3962034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C26679-845B-A0D1-2FB8-9D5D9A18CD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FD4845-5D81-C101-83D4-BF76B3C030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2DC43-709E-F541-94CF-B0F08637CB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6279B3-FFF1-4BDB-843A-A9F29419A6C0}" type="datetimeFigureOut">
              <a:rPr lang="en-US" smtClean="0"/>
              <a:t>6/16/2024</a:t>
            </a:fld>
            <a:endParaRPr lang="en-US"/>
          </a:p>
        </p:txBody>
      </p:sp>
      <p:sp>
        <p:nvSpPr>
          <p:cNvPr id="5" name="Footer Placeholder 4">
            <a:extLst>
              <a:ext uri="{FF2B5EF4-FFF2-40B4-BE49-F238E27FC236}">
                <a16:creationId xmlns:a16="http://schemas.microsoft.com/office/drawing/2014/main" id="{1FFF1915-4618-9EDC-8A7E-52C741E6FC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0A7282-3510-CF2C-9729-56FC2641EF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F7C65-560E-4E1C-937E-185AEE2E0D3B}" type="slidenum">
              <a:rPr lang="en-US" smtClean="0"/>
              <a:t>‹#›</a:t>
            </a:fld>
            <a:endParaRPr lang="en-US"/>
          </a:p>
        </p:txBody>
      </p:sp>
    </p:spTree>
    <p:extLst>
      <p:ext uri="{BB962C8B-B14F-4D97-AF65-F5344CB8AC3E}">
        <p14:creationId xmlns:p14="http://schemas.microsoft.com/office/powerpoint/2010/main" val="3140154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8" name="Rectangle 18"/>
          <p:cNvSpPr>
            <a:spLocks noChangeArrowheads="1"/>
          </p:cNvSpPr>
          <p:nvPr/>
        </p:nvSpPr>
        <p:spPr bwMode="auto">
          <a:xfrm>
            <a:off x="0" y="1"/>
            <a:ext cx="12192000" cy="815975"/>
          </a:xfrm>
          <a:prstGeom prst="rect">
            <a:avLst/>
          </a:prstGeom>
          <a:gradFill rotWithShape="0">
            <a:gsLst>
              <a:gs pos="0">
                <a:srgbClr val="0000CC"/>
              </a:gs>
              <a:gs pos="100000">
                <a:schemeClr val="bg1"/>
              </a:gs>
            </a:gsLst>
            <a:lin ang="5400000" scaled="1"/>
          </a:gradFill>
          <a:ln w="9525">
            <a:noFill/>
            <a:miter lim="800000"/>
            <a:headEnd/>
            <a:tailEnd/>
          </a:ln>
          <a:effectLst/>
        </p:spPr>
        <p:txBody>
          <a:bodyPr wrap="none" anchor="ctr"/>
          <a:lstStyle/>
          <a:p>
            <a:pPr>
              <a:defRPr/>
            </a:pPr>
            <a:endParaRPr lang="en-US" sz="2200" dirty="0"/>
          </a:p>
        </p:txBody>
      </p:sp>
      <p:sp>
        <p:nvSpPr>
          <p:cNvPr id="2051" name="Rectangle 2"/>
          <p:cNvSpPr>
            <a:spLocks noGrp="1" noChangeArrowheads="1"/>
          </p:cNvSpPr>
          <p:nvPr>
            <p:ph type="title"/>
          </p:nvPr>
        </p:nvSpPr>
        <p:spPr bwMode="auto">
          <a:xfrm>
            <a:off x="1219200" y="0"/>
            <a:ext cx="9753600" cy="8382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a:t>Click to edit Master title style</a:t>
            </a:r>
            <a:endParaRPr lang="en-US" dirty="0"/>
          </a:p>
        </p:txBody>
      </p:sp>
      <p:sp>
        <p:nvSpPr>
          <p:cNvPr id="2052" name="Rectangle 3"/>
          <p:cNvSpPr>
            <a:spLocks noGrp="1" noChangeArrowheads="1"/>
          </p:cNvSpPr>
          <p:nvPr>
            <p:ph type="body" idx="1"/>
          </p:nvPr>
        </p:nvSpPr>
        <p:spPr bwMode="auto">
          <a:xfrm>
            <a:off x="304800" y="1143000"/>
            <a:ext cx="11582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24" name="Text Box 4"/>
          <p:cNvSpPr txBox="1">
            <a:spLocks noChangeArrowheads="1"/>
          </p:cNvSpPr>
          <p:nvPr/>
        </p:nvSpPr>
        <p:spPr bwMode="auto">
          <a:xfrm>
            <a:off x="914400" y="457200"/>
            <a:ext cx="3657600" cy="457200"/>
          </a:xfrm>
          <a:prstGeom prst="rect">
            <a:avLst/>
          </a:prstGeom>
          <a:noFill/>
          <a:ln w="12700">
            <a:noFill/>
            <a:miter lim="800000"/>
            <a:headEnd/>
            <a:tailEnd/>
          </a:ln>
          <a:effectLst/>
        </p:spPr>
        <p:txBody>
          <a:bodyPr>
            <a:spAutoFit/>
          </a:bodyPr>
          <a:lstStyle/>
          <a:p>
            <a:pPr eaLnBrk="0" hangingPunct="0">
              <a:spcBef>
                <a:spcPct val="50000"/>
              </a:spcBef>
              <a:defRPr/>
            </a:pPr>
            <a:endParaRPr lang="en-US" sz="2400" dirty="0">
              <a:latin typeface="Times New Roman" pitchFamily="18" charset="0"/>
            </a:endParaRPr>
          </a:p>
        </p:txBody>
      </p:sp>
      <p:sp>
        <p:nvSpPr>
          <p:cNvPr id="5153" name="Line 33"/>
          <p:cNvSpPr>
            <a:spLocks noChangeShapeType="1"/>
          </p:cNvSpPr>
          <p:nvPr/>
        </p:nvSpPr>
        <p:spPr bwMode="auto">
          <a:xfrm>
            <a:off x="0" y="6248400"/>
            <a:ext cx="12192000" cy="0"/>
          </a:xfrm>
          <a:prstGeom prst="line">
            <a:avLst/>
          </a:prstGeom>
          <a:noFill/>
          <a:ln w="25400">
            <a:solidFill>
              <a:srgbClr val="0000FF"/>
            </a:solidFill>
            <a:round/>
            <a:headEnd/>
            <a:tailEnd/>
          </a:ln>
          <a:effectLst/>
        </p:spPr>
        <p:txBody>
          <a:bodyPr/>
          <a:lstStyle/>
          <a:p>
            <a:pPr>
              <a:defRPr/>
            </a:pPr>
            <a:endParaRPr lang="en-US" sz="2200" dirty="0"/>
          </a:p>
        </p:txBody>
      </p:sp>
      <p:cxnSp>
        <p:nvCxnSpPr>
          <p:cNvPr id="25" name="Straight Connector 24"/>
          <p:cNvCxnSpPr/>
          <p:nvPr/>
        </p:nvCxnSpPr>
        <p:spPr>
          <a:xfrm>
            <a:off x="0" y="990600"/>
            <a:ext cx="3962400" cy="1588"/>
          </a:xfrm>
          <a:prstGeom prst="line">
            <a:avLst/>
          </a:prstGeom>
          <a:ln w="19050" cap="rnd">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229600" y="990600"/>
            <a:ext cx="3962400" cy="1588"/>
          </a:xfrm>
          <a:prstGeom prst="line">
            <a:avLst/>
          </a:prstGeom>
          <a:ln w="19050" cap="rnd">
            <a:solidFill>
              <a:srgbClr val="000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62400" y="838200"/>
            <a:ext cx="4267200" cy="261610"/>
          </a:xfrm>
          <a:prstGeom prst="rect">
            <a:avLst/>
          </a:prstGeom>
          <a:noFill/>
        </p:spPr>
        <p:txBody>
          <a:bodyPr wrap="square" rtlCol="0">
            <a:spAutoFit/>
          </a:bodyPr>
          <a:lstStyle/>
          <a:p>
            <a:pPr algn="ctr"/>
            <a:r>
              <a:rPr lang="en-US" sz="1100" b="1" i="1" dirty="0">
                <a:solidFill>
                  <a:schemeClr val="accent5">
                    <a:lumMod val="50000"/>
                  </a:schemeClr>
                </a:solidFill>
                <a:effectLst>
                  <a:outerShdw blurRad="38100" dist="38100" dir="2700000" algn="tl">
                    <a:srgbClr val="000000">
                      <a:alpha val="43137"/>
                    </a:srgbClr>
                  </a:outerShdw>
                </a:effectLst>
                <a:latin typeface="+mn-lt"/>
              </a:rPr>
              <a:t>Air Education and Training Command</a:t>
            </a:r>
          </a:p>
        </p:txBody>
      </p:sp>
      <p:pic>
        <p:nvPicPr>
          <p:cNvPr id="12" name="Picture 11" descr="Air_Education_and_Training_Command">
            <a:extLst>
              <a:ext uri="{FF2B5EF4-FFF2-40B4-BE49-F238E27FC236}">
                <a16:creationId xmlns:a16="http://schemas.microsoft.com/office/drawing/2014/main" id="{E33DD722-70C5-471D-B757-C1B9FDAEBEBB}"/>
              </a:ext>
            </a:extLst>
          </p:cNvPr>
          <p:cNvPicPr>
            <a:picLocks noChangeAspect="1" noChangeArrowheads="1"/>
          </p:cNvPicPr>
          <p:nvPr userDrawn="1"/>
        </p:nvPicPr>
        <p:blipFill>
          <a:blip r:embed="rId13" cstate="print"/>
          <a:srcRect/>
          <a:stretch>
            <a:fillRect/>
          </a:stretch>
        </p:blipFill>
        <p:spPr bwMode="auto">
          <a:xfrm>
            <a:off x="10972800" y="56990"/>
            <a:ext cx="1110211" cy="857410"/>
          </a:xfrm>
          <a:prstGeom prst="rect">
            <a:avLst/>
          </a:prstGeom>
          <a:noFill/>
          <a:ln w="9525">
            <a:noFill/>
            <a:miter lim="800000"/>
            <a:headEnd/>
            <a:tailEnd/>
          </a:ln>
        </p:spPr>
      </p:pic>
      <p:graphicFrame>
        <p:nvGraphicFramePr>
          <p:cNvPr id="21" name="Object 14">
            <a:extLst>
              <a:ext uri="{FF2B5EF4-FFF2-40B4-BE49-F238E27FC236}">
                <a16:creationId xmlns:a16="http://schemas.microsoft.com/office/drawing/2014/main" id="{8F50EE76-0E5A-422E-A1C2-A0DEC21779A5}"/>
              </a:ext>
            </a:extLst>
          </p:cNvPr>
          <p:cNvGraphicFramePr>
            <a:graphicFrameLocks noChangeAspect="1"/>
          </p:cNvGraphicFramePr>
          <p:nvPr>
            <p:extLst>
              <p:ext uri="{D42A27DB-BD31-4B8C-83A1-F6EECF244321}">
                <p14:modId xmlns:p14="http://schemas.microsoft.com/office/powerpoint/2010/main" val="321310708"/>
              </p:ext>
            </p:extLst>
          </p:nvPr>
        </p:nvGraphicFramePr>
        <p:xfrm>
          <a:off x="62072" y="57024"/>
          <a:ext cx="1157128" cy="857377"/>
        </p:xfrm>
        <a:graphic>
          <a:graphicData uri="http://schemas.openxmlformats.org/presentationml/2006/ole">
            <mc:AlternateContent xmlns:mc="http://schemas.openxmlformats.org/markup-compatibility/2006">
              <mc:Choice xmlns:v="urn:schemas-microsoft-com:vml" Requires="v">
                <p:oleObj name="CorelPhotoPaint.Image.7" r:id="rId14" imgW="2750476" imgH="2354286" progId="">
                  <p:embed/>
                </p:oleObj>
              </mc:Choice>
              <mc:Fallback>
                <p:oleObj name="CorelPhotoPaint.Image.7" r:id="rId14" imgW="2750476" imgH="2354286" progId="">
                  <p:embed/>
                  <p:pic>
                    <p:nvPicPr>
                      <p:cNvPr id="21" name="Object 14">
                        <a:extLst>
                          <a:ext uri="{FF2B5EF4-FFF2-40B4-BE49-F238E27FC236}">
                            <a16:creationId xmlns:a16="http://schemas.microsoft.com/office/drawing/2014/main" id="{8F50EE76-0E5A-422E-A1C2-A0DEC21779A5}"/>
                          </a:ext>
                        </a:extLst>
                      </p:cNvPr>
                      <p:cNvPicPr preferRelativeResize="0">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072" y="57024"/>
                        <a:ext cx="1157128" cy="8573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30877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fontAlgn="base" hangingPunct="1">
        <a:spcBef>
          <a:spcPct val="0"/>
        </a:spcBef>
        <a:spcAft>
          <a:spcPct val="0"/>
        </a:spcAft>
        <a:defRPr sz="40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Times New Roman" pitchFamily="18" charset="0"/>
        </a:defRPr>
      </a:lvl2pPr>
      <a:lvl3pPr algn="ctr" rtl="0" eaLnBrk="1" fontAlgn="base" hangingPunct="1">
        <a:spcBef>
          <a:spcPct val="0"/>
        </a:spcBef>
        <a:spcAft>
          <a:spcPct val="0"/>
        </a:spcAft>
        <a:defRPr sz="4400">
          <a:solidFill>
            <a:srgbClr val="000099"/>
          </a:solidFill>
          <a:latin typeface="Times New Roman" pitchFamily="18" charset="0"/>
        </a:defRPr>
      </a:lvl3pPr>
      <a:lvl4pPr algn="ctr" rtl="0" eaLnBrk="1" fontAlgn="base" hangingPunct="1">
        <a:spcBef>
          <a:spcPct val="0"/>
        </a:spcBef>
        <a:spcAft>
          <a:spcPct val="0"/>
        </a:spcAft>
        <a:defRPr sz="4400">
          <a:solidFill>
            <a:srgbClr val="000099"/>
          </a:solidFill>
          <a:latin typeface="Times New Roman" pitchFamily="18" charset="0"/>
        </a:defRPr>
      </a:lvl4pPr>
      <a:lvl5pPr algn="ctr" rtl="0" eaLnBrk="1" fontAlgn="base" hangingPunct="1">
        <a:spcBef>
          <a:spcPct val="0"/>
        </a:spcBef>
        <a:spcAft>
          <a:spcPct val="0"/>
        </a:spcAft>
        <a:defRPr sz="4400">
          <a:solidFill>
            <a:srgbClr val="000099"/>
          </a:solidFill>
          <a:latin typeface="Times New Roman" pitchFamily="18" charset="0"/>
        </a:defRPr>
      </a:lvl5pPr>
      <a:lvl6pPr marL="457200" algn="ctr" rtl="0" eaLnBrk="1" fontAlgn="base" hangingPunct="1">
        <a:spcBef>
          <a:spcPct val="0"/>
        </a:spcBef>
        <a:spcAft>
          <a:spcPct val="0"/>
        </a:spcAft>
        <a:defRPr sz="4400">
          <a:solidFill>
            <a:srgbClr val="000099"/>
          </a:solidFill>
          <a:latin typeface="Times New Roman" pitchFamily="18" charset="0"/>
        </a:defRPr>
      </a:lvl6pPr>
      <a:lvl7pPr marL="914400" algn="ctr" rtl="0" eaLnBrk="1" fontAlgn="base" hangingPunct="1">
        <a:spcBef>
          <a:spcPct val="0"/>
        </a:spcBef>
        <a:spcAft>
          <a:spcPct val="0"/>
        </a:spcAft>
        <a:defRPr sz="4400">
          <a:solidFill>
            <a:srgbClr val="000099"/>
          </a:solidFill>
          <a:latin typeface="Times New Roman" pitchFamily="18" charset="0"/>
        </a:defRPr>
      </a:lvl7pPr>
      <a:lvl8pPr marL="1371600" algn="ctr" rtl="0" eaLnBrk="1" fontAlgn="base" hangingPunct="1">
        <a:spcBef>
          <a:spcPct val="0"/>
        </a:spcBef>
        <a:spcAft>
          <a:spcPct val="0"/>
        </a:spcAft>
        <a:defRPr sz="4400">
          <a:solidFill>
            <a:srgbClr val="000099"/>
          </a:solidFill>
          <a:latin typeface="Times New Roman" pitchFamily="18" charset="0"/>
        </a:defRPr>
      </a:lvl8pPr>
      <a:lvl9pPr marL="1828800" algn="ctr" rtl="0" eaLnBrk="1" fontAlgn="base" hangingPunct="1">
        <a:spcBef>
          <a:spcPct val="0"/>
        </a:spcBef>
        <a:spcAft>
          <a:spcPct val="0"/>
        </a:spcAft>
        <a:defRPr sz="4400">
          <a:solidFill>
            <a:srgbClr val="000099"/>
          </a:solidFill>
          <a:latin typeface="Times New Roman" pitchFamily="18" charset="0"/>
        </a:defRPr>
      </a:lvl9pPr>
    </p:titleStyle>
    <p:bodyStyle>
      <a:lvl1pPr marL="342900" indent="-342900" algn="l" rtl="0" eaLnBrk="1" fontAlgn="base" hangingPunct="1">
        <a:spcBef>
          <a:spcPct val="20000"/>
        </a:spcBef>
        <a:spcAft>
          <a:spcPct val="0"/>
        </a:spcAft>
        <a:buSzPct val="10000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0000"/>
        <a:buChar char="–"/>
        <a:defRPr sz="2800">
          <a:solidFill>
            <a:schemeClr val="tx1"/>
          </a:solidFill>
          <a:latin typeface="+mn-lt"/>
        </a:defRPr>
      </a:lvl2pPr>
      <a:lvl3pPr marL="1143000" indent="-228600" algn="l" rtl="0" eaLnBrk="1" fontAlgn="base" hangingPunct="1">
        <a:spcBef>
          <a:spcPct val="20000"/>
        </a:spcBef>
        <a:spcAft>
          <a:spcPct val="0"/>
        </a:spcAft>
        <a:buSzPct val="100000"/>
        <a:buChar char="•"/>
        <a:defRPr sz="2400">
          <a:solidFill>
            <a:schemeClr val="tx1"/>
          </a:solidFill>
          <a:latin typeface="+mn-lt"/>
        </a:defRPr>
      </a:lvl3pPr>
      <a:lvl4pPr marL="1600200" indent="-228600" algn="l" rtl="0" eaLnBrk="1" fontAlgn="base" hangingPunct="1">
        <a:spcBef>
          <a:spcPct val="20000"/>
        </a:spcBef>
        <a:spcAft>
          <a:spcPct val="0"/>
        </a:spcAft>
        <a:buSzPct val="100000"/>
        <a:buChar char="–"/>
        <a:defRPr sz="2000">
          <a:solidFill>
            <a:schemeClr val="tx1"/>
          </a:solidFill>
          <a:latin typeface="+mn-lt"/>
        </a:defRPr>
      </a:lvl4pPr>
      <a:lvl5pPr marL="2057400" indent="-228600" algn="l" rtl="0" eaLnBrk="1" fontAlgn="base" hangingPunct="1">
        <a:spcBef>
          <a:spcPct val="20000"/>
        </a:spcBef>
        <a:spcAft>
          <a:spcPct val="0"/>
        </a:spcAft>
        <a:buSzPct val="100000"/>
        <a:buChar char="•"/>
        <a:defRPr sz="2000">
          <a:solidFill>
            <a:schemeClr val="tx1"/>
          </a:solidFill>
          <a:latin typeface="+mn-lt"/>
        </a:defRPr>
      </a:lvl5pPr>
      <a:lvl6pPr marL="2514600" indent="-228600" algn="l" rtl="0" eaLnBrk="1" fontAlgn="base" hangingPunct="1">
        <a:spcBef>
          <a:spcPct val="20000"/>
        </a:spcBef>
        <a:spcAft>
          <a:spcPct val="0"/>
        </a:spcAft>
        <a:buSzPct val="100000"/>
        <a:buChar char="•"/>
        <a:defRPr sz="2000">
          <a:solidFill>
            <a:schemeClr val="tx1"/>
          </a:solidFill>
          <a:latin typeface="+mn-lt"/>
        </a:defRPr>
      </a:lvl6pPr>
      <a:lvl7pPr marL="2971800" indent="-228600" algn="l" rtl="0" eaLnBrk="1" fontAlgn="base" hangingPunct="1">
        <a:spcBef>
          <a:spcPct val="20000"/>
        </a:spcBef>
        <a:spcAft>
          <a:spcPct val="0"/>
        </a:spcAft>
        <a:buSzPct val="100000"/>
        <a:buChar char="•"/>
        <a:defRPr sz="2000">
          <a:solidFill>
            <a:schemeClr val="tx1"/>
          </a:solidFill>
          <a:latin typeface="+mn-lt"/>
        </a:defRPr>
      </a:lvl7pPr>
      <a:lvl8pPr marL="3429000" indent="-228600" algn="l" rtl="0" eaLnBrk="1" fontAlgn="base" hangingPunct="1">
        <a:spcBef>
          <a:spcPct val="20000"/>
        </a:spcBef>
        <a:spcAft>
          <a:spcPct val="0"/>
        </a:spcAft>
        <a:buSzPct val="100000"/>
        <a:buChar char="•"/>
        <a:defRPr sz="2000">
          <a:solidFill>
            <a:schemeClr val="tx1"/>
          </a:solidFill>
          <a:latin typeface="+mn-lt"/>
        </a:defRPr>
      </a:lvl8pPr>
      <a:lvl9pPr marL="3886200" indent="-228600" algn="l" rtl="0" eaLnBrk="1" fontAlgn="base" hangingPunct="1">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Objective 3</a:t>
            </a:r>
          </a:p>
        </p:txBody>
      </p:sp>
      <p:sp>
        <p:nvSpPr>
          <p:cNvPr id="3" name="Content Placeholder 2"/>
          <p:cNvSpPr>
            <a:spLocks noGrp="1"/>
          </p:cNvSpPr>
          <p:nvPr>
            <p:ph idx="1"/>
          </p:nvPr>
        </p:nvSpPr>
        <p:spPr>
          <a:xfrm>
            <a:off x="304800" y="1143000"/>
            <a:ext cx="11658600" cy="5181600"/>
          </a:xfrm>
        </p:spPr>
        <p:txBody>
          <a:bodyPr/>
          <a:lstStyle/>
          <a:p>
            <a:r>
              <a:rPr lang="en-US" dirty="0"/>
              <a:t>Objective: Relate Principles Pertaining to Internet Protocol (IP) Addressing and Subnetting.</a:t>
            </a:r>
          </a:p>
          <a:p>
            <a:pPr lvl="1"/>
            <a:r>
              <a:rPr lang="en-US" dirty="0"/>
              <a:t>Evaluation</a:t>
            </a:r>
          </a:p>
          <a:p>
            <a:pPr lvl="2"/>
            <a:r>
              <a:rPr lang="en-US" dirty="0"/>
              <a:t>Written Test / Training Mission</a:t>
            </a:r>
          </a:p>
          <a:p>
            <a:pPr lvl="1"/>
            <a:r>
              <a:rPr lang="en-US" dirty="0"/>
              <a:t>Learning outcomes</a:t>
            </a:r>
          </a:p>
          <a:p>
            <a:pPr lvl="2"/>
            <a:r>
              <a:rPr lang="en-US" dirty="0"/>
              <a:t>Explain the decimal, binary, &amp; hexadecimal number systems &amp; perform conversions</a:t>
            </a:r>
            <a:endParaRPr lang="en-US" dirty="0">
              <a:solidFill>
                <a:srgbClr val="000000"/>
              </a:solidFill>
            </a:endParaRPr>
          </a:p>
          <a:p>
            <a:pPr lvl="2"/>
            <a:r>
              <a:rPr lang="en-US" dirty="0"/>
              <a:t>Explain IPv4 addressing, classes, &amp; perform subnetting</a:t>
            </a:r>
          </a:p>
          <a:p>
            <a:pPr lvl="2">
              <a:buFont typeface="Arial" panose="020B0604020202020204" pitchFamily="34" charset="0"/>
              <a:buChar char="•"/>
            </a:pPr>
            <a:r>
              <a:rPr lang="en-US" dirty="0"/>
              <a:t>Identify facts about &amp; perform Variable Length Subnet Masking (VLSM)</a:t>
            </a:r>
          </a:p>
          <a:p>
            <a:pPr lvl="2">
              <a:buFont typeface="Arial" panose="020B0604020202020204" pitchFamily="34" charset="0"/>
              <a:buChar char="•"/>
            </a:pPr>
            <a:r>
              <a:rPr lang="en-US" dirty="0"/>
              <a:t>Identify facts about IPv6</a:t>
            </a:r>
          </a:p>
          <a:p>
            <a:pPr lvl="2">
              <a:buFont typeface="Arial" panose="020B0604020202020204" pitchFamily="34" charset="0"/>
              <a:buChar char="•"/>
            </a:pPr>
            <a:r>
              <a:rPr lang="en-US" dirty="0"/>
              <a:t>Identify facts about Network Address Translation (NAT)</a:t>
            </a:r>
          </a:p>
          <a:p>
            <a:pPr lvl="2"/>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76304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a:t>
            </a:r>
          </a:p>
        </p:txBody>
      </p:sp>
      <p:sp>
        <p:nvSpPr>
          <p:cNvPr id="3" name="Content Placeholder 2"/>
          <p:cNvSpPr>
            <a:spLocks noGrp="1"/>
          </p:cNvSpPr>
          <p:nvPr>
            <p:ph idx="1"/>
          </p:nvPr>
        </p:nvSpPr>
        <p:spPr/>
        <p:txBody>
          <a:bodyPr/>
          <a:lstStyle/>
          <a:p>
            <a:r>
              <a:rPr lang="en-US" dirty="0"/>
              <a:t>IPv6 is the new IP addressing convention </a:t>
            </a:r>
          </a:p>
          <a:p>
            <a:pPr lvl="1"/>
            <a:r>
              <a:rPr lang="en-US" dirty="0"/>
              <a:t>Replacing IPv4 because there are no more IPv4 addresses</a:t>
            </a:r>
          </a:p>
          <a:p>
            <a:pPr lvl="2"/>
            <a:r>
              <a:rPr lang="en-US" dirty="0"/>
              <a:t>IPv4 provides over 4 billion addresses</a:t>
            </a:r>
          </a:p>
          <a:p>
            <a:pPr lvl="2"/>
            <a:r>
              <a:rPr lang="en-US" dirty="0"/>
              <a:t>IPv6 provides over 340 trillion trillion trillion addresses</a:t>
            </a:r>
          </a:p>
          <a:p>
            <a:pPr lvl="1"/>
            <a:r>
              <a:rPr lang="en-US" dirty="0"/>
              <a:t>IPv6 characteristics</a:t>
            </a:r>
          </a:p>
          <a:p>
            <a:pPr lvl="2"/>
            <a:r>
              <a:rPr lang="en-US" dirty="0"/>
              <a:t>128 bits for addressing</a:t>
            </a:r>
          </a:p>
          <a:p>
            <a:pPr lvl="2"/>
            <a:r>
              <a:rPr lang="en-US" dirty="0"/>
              <a:t>Hexadecimal notation</a:t>
            </a:r>
          </a:p>
          <a:p>
            <a:pPr lvl="2"/>
            <a:r>
              <a:rPr lang="en-US" dirty="0"/>
              <a:t>Notation can be abbreviated</a:t>
            </a:r>
          </a:p>
          <a:p>
            <a:pPr lvl="2"/>
            <a:endParaRPr lang="en-US" dirty="0"/>
          </a:p>
          <a:p>
            <a:pPr lvl="1"/>
            <a:endParaRPr lang="en-US" dirty="0"/>
          </a:p>
        </p:txBody>
      </p:sp>
      <p:pic>
        <p:nvPicPr>
          <p:cNvPr id="4" name="Picture 3"/>
          <p:cNvPicPr>
            <a:picLocks noChangeAspect="1"/>
          </p:cNvPicPr>
          <p:nvPr/>
        </p:nvPicPr>
        <p:blipFill>
          <a:blip r:embed="rId3"/>
          <a:stretch>
            <a:fillRect/>
          </a:stretch>
        </p:blipFill>
        <p:spPr>
          <a:xfrm>
            <a:off x="6757988" y="3110757"/>
            <a:ext cx="4214812" cy="2899361"/>
          </a:xfrm>
          <a:prstGeom prst="rect">
            <a:avLst/>
          </a:prstGeom>
        </p:spPr>
      </p:pic>
    </p:spTree>
    <p:extLst>
      <p:ext uri="{BB962C8B-B14F-4D97-AF65-F5344CB8AC3E}">
        <p14:creationId xmlns:p14="http://schemas.microsoft.com/office/powerpoint/2010/main" val="329518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 Notation</a:t>
            </a:r>
          </a:p>
        </p:txBody>
      </p:sp>
      <p:sp>
        <p:nvSpPr>
          <p:cNvPr id="3" name="Content Placeholder 2"/>
          <p:cNvSpPr>
            <a:spLocks noGrp="1"/>
          </p:cNvSpPr>
          <p:nvPr>
            <p:ph idx="1"/>
          </p:nvPr>
        </p:nvSpPr>
        <p:spPr/>
        <p:txBody>
          <a:bodyPr/>
          <a:lstStyle/>
          <a:p>
            <a:r>
              <a:rPr lang="en-US" dirty="0"/>
              <a:t>Notation is based on eight groups of four hex characters “quartets”</a:t>
            </a:r>
          </a:p>
          <a:p>
            <a:pPr lvl="1"/>
            <a:r>
              <a:rPr lang="en-US" dirty="0"/>
              <a:t>Example:   fe00:0000:0000:0001:0000:0000:0000:0056</a:t>
            </a:r>
          </a:p>
          <a:p>
            <a:pPr lvl="1"/>
            <a:r>
              <a:rPr lang="en-US" dirty="0"/>
              <a:t>Not case sensitive</a:t>
            </a:r>
          </a:p>
          <a:p>
            <a:pPr lvl="1"/>
            <a:r>
              <a:rPr lang="en-US" dirty="0"/>
              <a:t>Abbreviate by removing leading 0s in a quartet</a:t>
            </a:r>
          </a:p>
          <a:p>
            <a:pPr lvl="2"/>
            <a:r>
              <a:rPr lang="en-US" dirty="0"/>
              <a:t>Example:   fe00:0:0:1:0:0:0:56</a:t>
            </a:r>
          </a:p>
          <a:p>
            <a:pPr lvl="1"/>
            <a:r>
              <a:rPr lang="en-US" dirty="0"/>
              <a:t>Abbreviate by replacing two or more consecutive “0” quartets with “::”</a:t>
            </a:r>
          </a:p>
          <a:p>
            <a:pPr lvl="2"/>
            <a:r>
              <a:rPr lang="en-US" dirty="0"/>
              <a:t>Example:   fe00:0:0:1::56</a:t>
            </a:r>
          </a:p>
          <a:p>
            <a:pPr lvl="2"/>
            <a:r>
              <a:rPr lang="en-US" dirty="0"/>
              <a:t>Note: when there are more than one group of consecutive 0s, replace the longest sequence with “::”</a:t>
            </a:r>
          </a:p>
          <a:p>
            <a:pPr marL="914400" lvl="2" indent="0">
              <a:buNone/>
            </a:pPr>
            <a:endParaRPr lang="en-US" dirty="0"/>
          </a:p>
          <a:p>
            <a:pPr lvl="1"/>
            <a:endParaRPr lang="en-US" dirty="0"/>
          </a:p>
        </p:txBody>
      </p:sp>
      <p:pic>
        <p:nvPicPr>
          <p:cNvPr id="4" name="Picture 3"/>
          <p:cNvPicPr>
            <a:picLocks noChangeAspect="1"/>
          </p:cNvPicPr>
          <p:nvPr/>
        </p:nvPicPr>
        <p:blipFill>
          <a:blip r:embed="rId3"/>
          <a:stretch>
            <a:fillRect/>
          </a:stretch>
        </p:blipFill>
        <p:spPr>
          <a:xfrm>
            <a:off x="8736643" y="2309720"/>
            <a:ext cx="2992541" cy="1305018"/>
          </a:xfrm>
          <a:prstGeom prst="rect">
            <a:avLst/>
          </a:prstGeom>
        </p:spPr>
      </p:pic>
    </p:spTree>
    <p:extLst>
      <p:ext uri="{BB962C8B-B14F-4D97-AF65-F5344CB8AC3E}">
        <p14:creationId xmlns:p14="http://schemas.microsoft.com/office/powerpoint/2010/main" val="212640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 Characteristics</a:t>
            </a:r>
          </a:p>
        </p:txBody>
      </p:sp>
      <p:sp>
        <p:nvSpPr>
          <p:cNvPr id="3" name="Content Placeholder 2"/>
          <p:cNvSpPr>
            <a:spLocks noGrp="1"/>
          </p:cNvSpPr>
          <p:nvPr>
            <p:ph idx="1"/>
          </p:nvPr>
        </p:nvSpPr>
        <p:spPr/>
        <p:txBody>
          <a:bodyPr/>
          <a:lstStyle/>
          <a:p>
            <a:r>
              <a:rPr lang="en-US" dirty="0"/>
              <a:t>Network bits and host bits</a:t>
            </a:r>
          </a:p>
          <a:p>
            <a:pPr lvl="1"/>
            <a:r>
              <a:rPr lang="en-US" dirty="0"/>
              <a:t>IPv6 uses a “prefix” to identify network bits with “/#”</a:t>
            </a:r>
          </a:p>
          <a:p>
            <a:pPr lvl="2"/>
            <a:r>
              <a:rPr lang="en-US" dirty="0"/>
              <a:t>The “#” is any number between 0 and 128</a:t>
            </a:r>
          </a:p>
          <a:p>
            <a:pPr lvl="2"/>
            <a:r>
              <a:rPr lang="en-US" dirty="0"/>
              <a:t>Designates which part of the address is for the network</a:t>
            </a:r>
          </a:p>
          <a:p>
            <a:pPr lvl="2"/>
            <a:endParaRPr lang="en-US" dirty="0"/>
          </a:p>
          <a:p>
            <a:pPr marL="914400" lvl="2" indent="0">
              <a:buNone/>
            </a:pPr>
            <a:r>
              <a:rPr lang="en-US" dirty="0"/>
              <a:t>2001:0db8:aaaa:0002:1234:5678:9abc:ef01/64</a:t>
            </a:r>
          </a:p>
          <a:p>
            <a:pPr marL="914400" lvl="2" indent="0">
              <a:buNone/>
            </a:pPr>
            <a:endParaRPr lang="en-US" dirty="0"/>
          </a:p>
          <a:p>
            <a:pPr marL="914400" lvl="2" indent="0">
              <a:buNone/>
            </a:pPr>
            <a:r>
              <a:rPr lang="en-US" dirty="0">
                <a:solidFill>
                  <a:srgbClr val="0000FF"/>
                </a:solidFill>
              </a:rPr>
              <a:t>2001:0db8:aaaa:0002</a:t>
            </a:r>
            <a:r>
              <a:rPr lang="en-US" dirty="0"/>
              <a:t>:</a:t>
            </a:r>
            <a:r>
              <a:rPr lang="en-US" dirty="0">
                <a:solidFill>
                  <a:srgbClr val="FF0000"/>
                </a:solidFill>
              </a:rPr>
              <a:t>1234:5678:9abc:ef01</a:t>
            </a:r>
          </a:p>
          <a:p>
            <a:pPr marL="914400" lvl="2" indent="0">
              <a:buNone/>
            </a:pPr>
            <a:endParaRPr lang="en-US" dirty="0">
              <a:solidFill>
                <a:srgbClr val="FF0000"/>
              </a:solidFill>
            </a:endParaRPr>
          </a:p>
          <a:p>
            <a:pPr lvl="1"/>
            <a:endParaRPr lang="en-US" dirty="0"/>
          </a:p>
        </p:txBody>
      </p:sp>
      <p:sp>
        <p:nvSpPr>
          <p:cNvPr id="5" name="Left Brace 4"/>
          <p:cNvSpPr/>
          <p:nvPr/>
        </p:nvSpPr>
        <p:spPr>
          <a:xfrm rot="16200000">
            <a:off x="2438400" y="3810000"/>
            <a:ext cx="381000" cy="2514600"/>
          </a:xfrm>
          <a:prstGeom prst="leftBrace">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6" name="Left Brace 5"/>
          <p:cNvSpPr/>
          <p:nvPr/>
        </p:nvSpPr>
        <p:spPr>
          <a:xfrm rot="16200000">
            <a:off x="5170714" y="3810000"/>
            <a:ext cx="381000" cy="2514600"/>
          </a:xfrm>
          <a:prstGeom prst="leftBrace">
            <a:avLst/>
          </a:prstGeom>
          <a:ln w="28575">
            <a:solidFill>
              <a:srgbClr val="FF212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7" name="TextBox 6"/>
          <p:cNvSpPr txBox="1"/>
          <p:nvPr/>
        </p:nvSpPr>
        <p:spPr>
          <a:xfrm>
            <a:off x="1917006" y="5436513"/>
            <a:ext cx="1423788"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FF"/>
                </a:solidFill>
                <a:effectLst/>
                <a:uLnTx/>
                <a:uFillTx/>
                <a:latin typeface="Arial" charset="0"/>
                <a:ea typeface="+mn-ea"/>
                <a:cs typeface="+mn-cs"/>
              </a:rPr>
              <a:t>Prefix bits</a:t>
            </a:r>
          </a:p>
        </p:txBody>
      </p:sp>
      <p:sp>
        <p:nvSpPr>
          <p:cNvPr id="8" name="TextBox 7"/>
          <p:cNvSpPr txBox="1"/>
          <p:nvPr/>
        </p:nvSpPr>
        <p:spPr>
          <a:xfrm>
            <a:off x="4719852" y="5423356"/>
            <a:ext cx="1282723"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Arial" charset="0"/>
                <a:ea typeface="+mn-ea"/>
                <a:cs typeface="+mn-cs"/>
              </a:rPr>
              <a:t>Host bits</a:t>
            </a:r>
          </a:p>
        </p:txBody>
      </p:sp>
      <p:pic>
        <p:nvPicPr>
          <p:cNvPr id="4" name="Picture 3"/>
          <p:cNvPicPr>
            <a:picLocks noChangeAspect="1"/>
          </p:cNvPicPr>
          <p:nvPr/>
        </p:nvPicPr>
        <p:blipFill>
          <a:blip r:embed="rId3"/>
          <a:stretch>
            <a:fillRect/>
          </a:stretch>
        </p:blipFill>
        <p:spPr>
          <a:xfrm>
            <a:off x="9637581" y="2486960"/>
            <a:ext cx="2249619" cy="2389839"/>
          </a:xfrm>
          <a:prstGeom prst="rect">
            <a:avLst/>
          </a:prstGeom>
        </p:spPr>
      </p:pic>
    </p:spTree>
    <p:extLst>
      <p:ext uri="{BB962C8B-B14F-4D97-AF65-F5344CB8AC3E}">
        <p14:creationId xmlns:p14="http://schemas.microsoft.com/office/powerpoint/2010/main" val="344817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IPv4 Vs. IPv6</a:t>
            </a:r>
          </a:p>
        </p:txBody>
      </p:sp>
      <p:sp>
        <p:nvSpPr>
          <p:cNvPr id="3" name="Content Placeholder 2"/>
          <p:cNvSpPr>
            <a:spLocks noGrp="1"/>
          </p:cNvSpPr>
          <p:nvPr>
            <p:ph idx="1"/>
          </p:nvPr>
        </p:nvSpPr>
        <p:spPr/>
        <p:txBody>
          <a:bodyPr/>
          <a:lstStyle/>
          <a:p>
            <a:pPr marL="0" indent="0">
              <a:buNone/>
            </a:pPr>
            <a:r>
              <a:rPr lang="en-US" u="sng" dirty="0"/>
              <a:t>	IPv4		</a:t>
            </a:r>
            <a:r>
              <a:rPr lang="en-US" dirty="0"/>
              <a:t>		    </a:t>
            </a:r>
            <a:r>
              <a:rPr lang="en-US" u="sng" dirty="0"/>
              <a:t>     	IPv6               </a:t>
            </a:r>
          </a:p>
          <a:p>
            <a:pPr marL="0" indent="0">
              <a:buNone/>
            </a:pPr>
            <a:r>
              <a:rPr lang="en-US" sz="2800" dirty="0">
                <a:solidFill>
                  <a:srgbClr val="0000FF"/>
                </a:solidFill>
              </a:rPr>
              <a:t>32 bit address			    128 bit address</a:t>
            </a:r>
          </a:p>
          <a:p>
            <a:pPr marL="0" indent="0">
              <a:buNone/>
            </a:pPr>
            <a:r>
              <a:rPr lang="en-US" sz="2800" dirty="0">
                <a:solidFill>
                  <a:srgbClr val="FF0000"/>
                </a:solidFill>
              </a:rPr>
              <a:t>4,294,967,296 addresses		    340,282,366,920,938,463,463,374,607,431,</a:t>
            </a:r>
          </a:p>
          <a:p>
            <a:pPr marL="0" indent="0">
              <a:buNone/>
            </a:pPr>
            <a:r>
              <a:rPr lang="en-US" sz="2800" dirty="0">
                <a:solidFill>
                  <a:srgbClr val="FF0000"/>
                </a:solidFill>
              </a:rPr>
              <a:t>					    768,211,456 addresses</a:t>
            </a:r>
          </a:p>
          <a:p>
            <a:pPr marL="0" indent="0">
              <a:buNone/>
            </a:pPr>
            <a:r>
              <a:rPr lang="en-US" sz="2800" dirty="0">
                <a:solidFill>
                  <a:srgbClr val="0000FF"/>
                </a:solidFill>
              </a:rPr>
              <a:t>Binary				    Hexadecimal</a:t>
            </a:r>
          </a:p>
          <a:p>
            <a:pPr marL="0" indent="0">
              <a:buNone/>
            </a:pPr>
            <a:r>
              <a:rPr lang="en-US" sz="2800" dirty="0">
                <a:solidFill>
                  <a:srgbClr val="FF0000"/>
                </a:solidFill>
              </a:rPr>
              <a:t>Assigned to host			    Host auto configure</a:t>
            </a:r>
          </a:p>
          <a:p>
            <a:pPr marL="0" indent="0">
              <a:buNone/>
            </a:pPr>
            <a:r>
              <a:rPr lang="en-US" sz="2800" dirty="0">
                <a:solidFill>
                  <a:srgbClr val="0000FF"/>
                </a:solidFill>
              </a:rPr>
              <a:t>No security				    Integrated security</a:t>
            </a:r>
          </a:p>
          <a:p>
            <a:pPr marL="0" indent="0">
              <a:buNone/>
            </a:pPr>
            <a:r>
              <a:rPr lang="en-US" sz="2800" dirty="0">
                <a:solidFill>
                  <a:srgbClr val="FF0000"/>
                </a:solidFill>
              </a:rPr>
              <a:t>Cannot abbreviate			    Can abbreviate</a:t>
            </a:r>
          </a:p>
          <a:p>
            <a:pPr marL="0" indent="0">
              <a:buNone/>
            </a:pPr>
            <a:r>
              <a:rPr lang="en-US" sz="2800" dirty="0">
                <a:solidFill>
                  <a:srgbClr val="0000FF"/>
                </a:solidFill>
              </a:rPr>
              <a:t>Requires subnet			    Use /P (prefix bits)</a:t>
            </a:r>
          </a:p>
        </p:txBody>
      </p:sp>
      <p:pic>
        <p:nvPicPr>
          <p:cNvPr id="6" name="Picture 5"/>
          <p:cNvPicPr>
            <a:picLocks noChangeAspect="1"/>
          </p:cNvPicPr>
          <p:nvPr/>
        </p:nvPicPr>
        <p:blipFill>
          <a:blip r:embed="rId3"/>
          <a:stretch>
            <a:fillRect/>
          </a:stretch>
        </p:blipFill>
        <p:spPr>
          <a:xfrm>
            <a:off x="8767763" y="3267075"/>
            <a:ext cx="2857500" cy="2790825"/>
          </a:xfrm>
          <a:prstGeom prst="rect">
            <a:avLst/>
          </a:prstGeom>
        </p:spPr>
      </p:pic>
    </p:spTree>
    <p:extLst>
      <p:ext uri="{BB962C8B-B14F-4D97-AF65-F5344CB8AC3E}">
        <p14:creationId xmlns:p14="http://schemas.microsoft.com/office/powerpoint/2010/main" val="692558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IP Addressing</a:t>
            </a:r>
          </a:p>
        </p:txBody>
      </p:sp>
      <p:sp>
        <p:nvSpPr>
          <p:cNvPr id="3" name="Content Placeholder 2"/>
          <p:cNvSpPr>
            <a:spLocks noGrp="1"/>
          </p:cNvSpPr>
          <p:nvPr>
            <p:ph idx="1"/>
          </p:nvPr>
        </p:nvSpPr>
        <p:spPr/>
        <p:txBody>
          <a:bodyPr/>
          <a:lstStyle/>
          <a:p>
            <a:r>
              <a:rPr lang="en-US" dirty="0"/>
              <a:t>There are five classes of IPv4 IP addresses</a:t>
            </a:r>
          </a:p>
          <a:p>
            <a:pPr lvl="1"/>
            <a:r>
              <a:rPr lang="en-US" dirty="0"/>
              <a:t>Class A	Used for internet hosts</a:t>
            </a:r>
          </a:p>
          <a:p>
            <a:pPr lvl="1"/>
            <a:r>
              <a:rPr lang="en-US" dirty="0"/>
              <a:t>Class B	Used for internet hosts</a:t>
            </a:r>
          </a:p>
          <a:p>
            <a:pPr lvl="1"/>
            <a:r>
              <a:rPr lang="en-US" dirty="0"/>
              <a:t>Class C	Used for internet hosts</a:t>
            </a:r>
          </a:p>
          <a:p>
            <a:pPr lvl="1"/>
            <a:r>
              <a:rPr lang="en-US" dirty="0"/>
              <a:t>Class D	Used for internet multicasts</a:t>
            </a:r>
          </a:p>
          <a:p>
            <a:pPr lvl="1"/>
            <a:r>
              <a:rPr lang="en-US" dirty="0"/>
              <a:t>Class E		Unused—used experimentally</a:t>
            </a:r>
          </a:p>
          <a:p>
            <a:pPr marL="457200" lvl="1" indent="0">
              <a:buNone/>
            </a:pPr>
            <a:endParaRPr lang="en-US" dirty="0"/>
          </a:p>
          <a:p>
            <a:pPr lvl="1"/>
            <a:r>
              <a:rPr lang="en-US" dirty="0"/>
              <a:t>We will focus on Class A, B and C addresses</a:t>
            </a:r>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135578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IP Addressing</a:t>
            </a:r>
          </a:p>
        </p:txBody>
      </p:sp>
      <p:sp>
        <p:nvSpPr>
          <p:cNvPr id="3" name="Content Placeholder 2"/>
          <p:cNvSpPr>
            <a:spLocks noGrp="1"/>
          </p:cNvSpPr>
          <p:nvPr>
            <p:ph idx="1"/>
          </p:nvPr>
        </p:nvSpPr>
        <p:spPr>
          <a:xfrm>
            <a:off x="304800" y="1143000"/>
            <a:ext cx="11582400" cy="2720340"/>
          </a:xfrm>
        </p:spPr>
        <p:txBody>
          <a:bodyPr/>
          <a:lstStyle/>
          <a:p>
            <a:r>
              <a:rPr lang="en-US" dirty="0"/>
              <a:t>Determining the class</a:t>
            </a:r>
          </a:p>
          <a:p>
            <a:pPr marL="2743200" lvl="6" indent="0">
              <a:buNone/>
            </a:pPr>
            <a:r>
              <a:rPr lang="en-US" dirty="0"/>
              <a:t>					</a:t>
            </a:r>
            <a:r>
              <a:rPr lang="en-US" sz="2800" dirty="0">
                <a:solidFill>
                  <a:srgbClr val="FF2121"/>
                </a:solidFill>
              </a:rPr>
              <a:t>Binary must begin with</a:t>
            </a:r>
          </a:p>
          <a:p>
            <a:pPr lvl="1"/>
            <a:r>
              <a:rPr lang="en-US" dirty="0"/>
              <a:t>Class A	First octet is between 0-127	</a:t>
            </a:r>
            <a:r>
              <a:rPr lang="en-US" dirty="0">
                <a:solidFill>
                  <a:srgbClr val="FF2121"/>
                </a:solidFill>
              </a:rPr>
              <a:t>0</a:t>
            </a:r>
            <a:r>
              <a:rPr lang="en-US" dirty="0"/>
              <a:t>0000000 - </a:t>
            </a:r>
            <a:r>
              <a:rPr lang="en-US" dirty="0">
                <a:solidFill>
                  <a:srgbClr val="FF0000"/>
                </a:solidFill>
              </a:rPr>
              <a:t>0</a:t>
            </a:r>
            <a:r>
              <a:rPr lang="en-US" dirty="0"/>
              <a:t>1111111.	</a:t>
            </a:r>
          </a:p>
          <a:p>
            <a:pPr lvl="1"/>
            <a:r>
              <a:rPr lang="en-US" dirty="0"/>
              <a:t>Class B	First octet is between 128-191	</a:t>
            </a:r>
            <a:r>
              <a:rPr lang="en-US" dirty="0">
                <a:solidFill>
                  <a:srgbClr val="FF2121"/>
                </a:solidFill>
              </a:rPr>
              <a:t>10</a:t>
            </a:r>
            <a:r>
              <a:rPr lang="en-US" dirty="0"/>
              <a:t>000000 - </a:t>
            </a:r>
            <a:r>
              <a:rPr lang="en-US" dirty="0">
                <a:solidFill>
                  <a:srgbClr val="FF0000"/>
                </a:solidFill>
              </a:rPr>
              <a:t>10</a:t>
            </a:r>
            <a:r>
              <a:rPr lang="en-US" dirty="0"/>
              <a:t>111111.</a:t>
            </a:r>
          </a:p>
          <a:p>
            <a:pPr lvl="1"/>
            <a:r>
              <a:rPr lang="en-US" dirty="0"/>
              <a:t>Class C	First octet is between 192-223	</a:t>
            </a:r>
            <a:r>
              <a:rPr lang="en-US" dirty="0">
                <a:solidFill>
                  <a:srgbClr val="FF2121"/>
                </a:solidFill>
              </a:rPr>
              <a:t>110</a:t>
            </a:r>
            <a:r>
              <a:rPr lang="en-US" dirty="0"/>
              <a:t>00000 - </a:t>
            </a:r>
            <a:r>
              <a:rPr lang="en-US" dirty="0">
                <a:solidFill>
                  <a:srgbClr val="FF0000"/>
                </a:solidFill>
              </a:rPr>
              <a:t>110</a:t>
            </a:r>
            <a:r>
              <a:rPr lang="en-US" dirty="0"/>
              <a:t>11111.</a:t>
            </a:r>
          </a:p>
          <a:p>
            <a:pPr lvl="1"/>
            <a:endParaRPr lang="en-US" dirty="0"/>
          </a:p>
          <a:p>
            <a:pPr lvl="1"/>
            <a:endParaRPr lang="en-US" dirty="0"/>
          </a:p>
          <a:p>
            <a:pPr marL="457200" lvl="1" indent="0">
              <a:buNone/>
            </a:pPr>
            <a:endParaRPr lang="en-US" dirty="0"/>
          </a:p>
          <a:p>
            <a:pPr marL="457200" lvl="1" indent="0">
              <a:buNone/>
            </a:pPr>
            <a:endParaRPr lang="en-US" dirty="0"/>
          </a:p>
        </p:txBody>
      </p:sp>
      <p:grpSp>
        <p:nvGrpSpPr>
          <p:cNvPr id="8" name="Group 7"/>
          <p:cNvGrpSpPr/>
          <p:nvPr/>
        </p:nvGrpSpPr>
        <p:grpSpPr>
          <a:xfrm>
            <a:off x="2826665" y="4400350"/>
            <a:ext cx="6521083" cy="1317255"/>
            <a:chOff x="2996786" y="4379085"/>
            <a:chExt cx="6521083" cy="1317255"/>
          </a:xfrm>
        </p:grpSpPr>
        <p:sp>
          <p:nvSpPr>
            <p:cNvPr id="7" name="Rounded Rectangle 6"/>
            <p:cNvSpPr/>
            <p:nvPr/>
          </p:nvSpPr>
          <p:spPr>
            <a:xfrm>
              <a:off x="2996786" y="4820536"/>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81" name="Rounded Rectangle 80"/>
            <p:cNvSpPr/>
            <p:nvPr/>
          </p:nvSpPr>
          <p:spPr>
            <a:xfrm>
              <a:off x="2996786" y="4379085"/>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82" name="Rounded Rectangle 81"/>
            <p:cNvSpPr/>
            <p:nvPr/>
          </p:nvSpPr>
          <p:spPr>
            <a:xfrm>
              <a:off x="2996786" y="5307217"/>
              <a:ext cx="754380" cy="389123"/>
            </a:xfrm>
            <a:prstGeom prst="roundRect">
              <a:avLst/>
            </a:prstGeom>
            <a:solidFill>
              <a:srgbClr val="7030A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X</a:t>
              </a:r>
            </a:p>
          </p:txBody>
        </p:sp>
        <p:sp>
          <p:nvSpPr>
            <p:cNvPr id="84" name="Rounded Rectangle 83"/>
            <p:cNvSpPr/>
            <p:nvPr/>
          </p:nvSpPr>
          <p:spPr>
            <a:xfrm>
              <a:off x="3819746" y="4820536"/>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85" name="Rounded Rectangle 84"/>
            <p:cNvSpPr/>
            <p:nvPr/>
          </p:nvSpPr>
          <p:spPr>
            <a:xfrm>
              <a:off x="3819746" y="4379085"/>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86" name="Rounded Rectangle 85"/>
            <p:cNvSpPr/>
            <p:nvPr/>
          </p:nvSpPr>
          <p:spPr>
            <a:xfrm>
              <a:off x="3819746" y="5307217"/>
              <a:ext cx="754380" cy="389123"/>
            </a:xfrm>
            <a:prstGeom prst="roundRect">
              <a:avLst/>
            </a:prstGeom>
            <a:solidFill>
              <a:srgbClr val="7030A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X</a:t>
              </a:r>
            </a:p>
          </p:txBody>
        </p:sp>
        <p:sp>
          <p:nvSpPr>
            <p:cNvPr id="87" name="Rounded Rectangle 86"/>
            <p:cNvSpPr/>
            <p:nvPr/>
          </p:nvSpPr>
          <p:spPr>
            <a:xfrm>
              <a:off x="4642706" y="4820536"/>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88" name="Rounded Rectangle 87"/>
            <p:cNvSpPr/>
            <p:nvPr/>
          </p:nvSpPr>
          <p:spPr>
            <a:xfrm>
              <a:off x="4642706" y="4379085"/>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89" name="Rounded Rectangle 88"/>
            <p:cNvSpPr/>
            <p:nvPr/>
          </p:nvSpPr>
          <p:spPr>
            <a:xfrm>
              <a:off x="4642706" y="5307217"/>
              <a:ext cx="754380" cy="389123"/>
            </a:xfrm>
            <a:prstGeom prst="roundRect">
              <a:avLst/>
            </a:prstGeom>
            <a:solidFill>
              <a:srgbClr val="7030A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X</a:t>
              </a:r>
            </a:p>
          </p:txBody>
        </p:sp>
        <p:sp>
          <p:nvSpPr>
            <p:cNvPr id="90" name="Rounded Rectangle 89"/>
            <p:cNvSpPr/>
            <p:nvPr/>
          </p:nvSpPr>
          <p:spPr>
            <a:xfrm>
              <a:off x="5465666" y="4820536"/>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91" name="Rounded Rectangle 90"/>
            <p:cNvSpPr/>
            <p:nvPr/>
          </p:nvSpPr>
          <p:spPr>
            <a:xfrm>
              <a:off x="5465666" y="4379085"/>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92" name="Rounded Rectangle 91"/>
            <p:cNvSpPr/>
            <p:nvPr/>
          </p:nvSpPr>
          <p:spPr>
            <a:xfrm>
              <a:off x="5465666" y="5307217"/>
              <a:ext cx="754380" cy="38912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3" name="Rounded Rectangle 92"/>
            <p:cNvSpPr/>
            <p:nvPr/>
          </p:nvSpPr>
          <p:spPr>
            <a:xfrm>
              <a:off x="6288626" y="4820536"/>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94" name="Rounded Rectangle 93"/>
            <p:cNvSpPr/>
            <p:nvPr/>
          </p:nvSpPr>
          <p:spPr>
            <a:xfrm>
              <a:off x="6288626" y="4379085"/>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95" name="Rounded Rectangle 94"/>
            <p:cNvSpPr/>
            <p:nvPr/>
          </p:nvSpPr>
          <p:spPr>
            <a:xfrm>
              <a:off x="6288626" y="5307217"/>
              <a:ext cx="754380" cy="38912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6" name="Rounded Rectangle 95"/>
            <p:cNvSpPr/>
            <p:nvPr/>
          </p:nvSpPr>
          <p:spPr>
            <a:xfrm>
              <a:off x="7111586" y="4820536"/>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97" name="Rounded Rectangle 96"/>
            <p:cNvSpPr/>
            <p:nvPr/>
          </p:nvSpPr>
          <p:spPr>
            <a:xfrm>
              <a:off x="7111586" y="4379085"/>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98" name="Rounded Rectangle 97"/>
            <p:cNvSpPr/>
            <p:nvPr/>
          </p:nvSpPr>
          <p:spPr>
            <a:xfrm>
              <a:off x="7111586" y="5307217"/>
              <a:ext cx="754380" cy="38912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9" name="Rounded Rectangle 98"/>
            <p:cNvSpPr/>
            <p:nvPr/>
          </p:nvSpPr>
          <p:spPr>
            <a:xfrm>
              <a:off x="7934546" y="4820536"/>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100" name="Rounded Rectangle 99"/>
            <p:cNvSpPr/>
            <p:nvPr/>
          </p:nvSpPr>
          <p:spPr>
            <a:xfrm>
              <a:off x="7934546" y="4379085"/>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101" name="Rounded Rectangle 100"/>
            <p:cNvSpPr/>
            <p:nvPr/>
          </p:nvSpPr>
          <p:spPr>
            <a:xfrm>
              <a:off x="7934546" y="5307217"/>
              <a:ext cx="754380" cy="38912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2" name="Rounded Rectangle 101"/>
            <p:cNvSpPr/>
            <p:nvPr/>
          </p:nvSpPr>
          <p:spPr>
            <a:xfrm>
              <a:off x="8763489" y="4820536"/>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03" name="Rounded Rectangle 102"/>
            <p:cNvSpPr/>
            <p:nvPr/>
          </p:nvSpPr>
          <p:spPr>
            <a:xfrm>
              <a:off x="8763489" y="4379085"/>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104" name="Rounded Rectangle 103"/>
            <p:cNvSpPr/>
            <p:nvPr/>
          </p:nvSpPr>
          <p:spPr>
            <a:xfrm>
              <a:off x="8763489" y="5307217"/>
              <a:ext cx="754380" cy="38912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grpSp>
    </p:spTree>
    <p:extLst>
      <p:ext uri="{BB962C8B-B14F-4D97-AF65-F5344CB8AC3E}">
        <p14:creationId xmlns:p14="http://schemas.microsoft.com/office/powerpoint/2010/main" val="4064718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IP Addressing</a:t>
            </a:r>
          </a:p>
        </p:txBody>
      </p:sp>
      <p:sp>
        <p:nvSpPr>
          <p:cNvPr id="3" name="Content Placeholder 2"/>
          <p:cNvSpPr>
            <a:spLocks noGrp="1"/>
          </p:cNvSpPr>
          <p:nvPr>
            <p:ph idx="1"/>
          </p:nvPr>
        </p:nvSpPr>
        <p:spPr/>
        <p:txBody>
          <a:bodyPr/>
          <a:lstStyle/>
          <a:p>
            <a:r>
              <a:rPr lang="en-US" dirty="0"/>
              <a:t>Private IP addresses </a:t>
            </a:r>
          </a:p>
          <a:p>
            <a:pPr lvl="1"/>
            <a:r>
              <a:rPr lang="en-US" dirty="0"/>
              <a:t>Not used on public networks	</a:t>
            </a:r>
          </a:p>
          <a:p>
            <a:pPr lvl="1"/>
            <a:r>
              <a:rPr lang="en-US" dirty="0"/>
              <a:t>One range per IP address class</a:t>
            </a:r>
          </a:p>
          <a:p>
            <a:pPr lvl="1"/>
            <a:endParaRPr lang="en-US" dirty="0"/>
          </a:p>
          <a:p>
            <a:pPr lvl="1"/>
            <a:endParaRPr lang="en-US" dirty="0"/>
          </a:p>
          <a:p>
            <a:pPr lvl="1"/>
            <a:endParaRPr lang="en-US" dirty="0"/>
          </a:p>
          <a:p>
            <a:pPr marL="457200" lvl="1" indent="0">
              <a:buNone/>
            </a:pPr>
            <a:endParaRPr lang="en-US" dirty="0"/>
          </a:p>
        </p:txBody>
      </p:sp>
      <p:sp>
        <p:nvSpPr>
          <p:cNvPr id="4" name="Rounded Rectangle 3"/>
          <p:cNvSpPr/>
          <p:nvPr/>
        </p:nvSpPr>
        <p:spPr>
          <a:xfrm>
            <a:off x="1509568" y="3178098"/>
            <a:ext cx="1663125" cy="581892"/>
          </a:xfrm>
          <a:prstGeom prst="roundRect">
            <a:avLst/>
          </a:prstGeom>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Class</a:t>
            </a:r>
          </a:p>
        </p:txBody>
      </p:sp>
      <p:sp>
        <p:nvSpPr>
          <p:cNvPr id="20" name="Rounded Rectangle 19"/>
          <p:cNvSpPr/>
          <p:nvPr/>
        </p:nvSpPr>
        <p:spPr>
          <a:xfrm>
            <a:off x="3456418" y="3172919"/>
            <a:ext cx="2228562" cy="581892"/>
          </a:xfrm>
          <a:prstGeom prst="roundRect">
            <a:avLst/>
          </a:prstGeom>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1</a:t>
            </a:r>
            <a:r>
              <a:rPr kumimoji="0" lang="en-US" sz="2800" b="0" i="0" u="none" strike="noStrike" kern="1200" cap="none" spc="0" normalizeH="0" baseline="30000" noProof="0" dirty="0">
                <a:ln>
                  <a:noFill/>
                </a:ln>
                <a:solidFill>
                  <a:srgbClr val="FFFFFF"/>
                </a:solidFill>
                <a:effectLst/>
                <a:uLnTx/>
                <a:uFillTx/>
                <a:latin typeface="Times New Roman"/>
                <a:ea typeface="+mn-ea"/>
                <a:cs typeface="+mn-cs"/>
              </a:rPr>
              <a:t>st</a:t>
            </a:r>
            <a:r>
              <a:rPr kumimoji="0" lang="en-US" sz="2800" b="0" i="0" u="none" strike="noStrike" kern="1200" cap="none" spc="0" normalizeH="0" baseline="0" noProof="0" dirty="0">
                <a:ln>
                  <a:noFill/>
                </a:ln>
                <a:solidFill>
                  <a:srgbClr val="FFFFFF"/>
                </a:solidFill>
                <a:effectLst/>
                <a:uLnTx/>
                <a:uFillTx/>
                <a:latin typeface="Times New Roman"/>
                <a:ea typeface="+mn-ea"/>
                <a:cs typeface="+mn-cs"/>
              </a:rPr>
              <a:t> Octet</a:t>
            </a:r>
          </a:p>
        </p:txBody>
      </p:sp>
      <p:sp>
        <p:nvSpPr>
          <p:cNvPr id="21" name="Rounded Rectangle 20"/>
          <p:cNvSpPr/>
          <p:nvPr/>
        </p:nvSpPr>
        <p:spPr>
          <a:xfrm>
            <a:off x="5968705" y="3172919"/>
            <a:ext cx="4837841" cy="581892"/>
          </a:xfrm>
          <a:prstGeom prst="roundRect">
            <a:avLst/>
          </a:prstGeom>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Private IP Addresses</a:t>
            </a:r>
          </a:p>
        </p:txBody>
      </p:sp>
      <p:sp>
        <p:nvSpPr>
          <p:cNvPr id="22" name="Rounded Rectangle 21"/>
          <p:cNvSpPr/>
          <p:nvPr/>
        </p:nvSpPr>
        <p:spPr>
          <a:xfrm>
            <a:off x="1509568" y="3898535"/>
            <a:ext cx="1663125" cy="581892"/>
          </a:xfrm>
          <a:prstGeom prst="roundRect">
            <a:avLst/>
          </a:prstGeom>
          <a:solidFill>
            <a:srgbClr val="00B050"/>
          </a:solidFill>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A</a:t>
            </a:r>
          </a:p>
        </p:txBody>
      </p:sp>
      <p:sp>
        <p:nvSpPr>
          <p:cNvPr id="23" name="Rounded Rectangle 22"/>
          <p:cNvSpPr/>
          <p:nvPr/>
        </p:nvSpPr>
        <p:spPr>
          <a:xfrm>
            <a:off x="3456418" y="3893356"/>
            <a:ext cx="2228562" cy="581892"/>
          </a:xfrm>
          <a:prstGeom prst="roundRect">
            <a:avLst/>
          </a:prstGeom>
          <a:solidFill>
            <a:srgbClr val="00B050"/>
          </a:solidFill>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0 - 127</a:t>
            </a:r>
          </a:p>
        </p:txBody>
      </p:sp>
      <p:sp>
        <p:nvSpPr>
          <p:cNvPr id="24" name="Rounded Rectangle 23"/>
          <p:cNvSpPr/>
          <p:nvPr/>
        </p:nvSpPr>
        <p:spPr>
          <a:xfrm>
            <a:off x="5968705" y="3893356"/>
            <a:ext cx="4837841" cy="581892"/>
          </a:xfrm>
          <a:prstGeom prst="roundRect">
            <a:avLst/>
          </a:prstGeom>
          <a:solidFill>
            <a:srgbClr val="00B050"/>
          </a:solidFill>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   10.</a:t>
            </a:r>
            <a:r>
              <a:rPr kumimoji="0" lang="en-US" sz="2800" b="0" i="0" u="none" strike="noStrike" kern="1200" cap="none" spc="0" normalizeH="0" baseline="0" noProof="0" dirty="0">
                <a:ln>
                  <a:noFill/>
                </a:ln>
                <a:solidFill>
                  <a:schemeClr val="accent1">
                    <a:lumMod val="40000"/>
                    <a:lumOff val="60000"/>
                  </a:schemeClr>
                </a:solidFill>
                <a:effectLst/>
                <a:uLnTx/>
                <a:uFillTx/>
                <a:latin typeface="Times New Roman"/>
                <a:ea typeface="+mn-ea"/>
                <a:cs typeface="+mn-cs"/>
              </a:rPr>
              <a:t>0.0.0</a:t>
            </a:r>
            <a:r>
              <a:rPr kumimoji="0" lang="en-US" sz="2800" b="0" i="0" u="none" strike="noStrike" kern="1200" cap="none" spc="0" normalizeH="0" baseline="0" noProof="0" dirty="0">
                <a:ln>
                  <a:noFill/>
                </a:ln>
                <a:solidFill>
                  <a:srgbClr val="FFFFFF"/>
                </a:solidFill>
                <a:effectLst/>
                <a:uLnTx/>
                <a:uFillTx/>
                <a:latin typeface="Times New Roman"/>
                <a:ea typeface="+mn-ea"/>
                <a:cs typeface="+mn-cs"/>
              </a:rPr>
              <a:t> – 10.</a:t>
            </a:r>
            <a:r>
              <a:rPr kumimoji="0" lang="en-US" sz="2800" b="0" i="0" u="none" strike="noStrike" kern="1200" cap="none" spc="0" normalizeH="0" baseline="0" noProof="0" dirty="0">
                <a:ln>
                  <a:noFill/>
                </a:ln>
                <a:solidFill>
                  <a:schemeClr val="accent1">
                    <a:lumMod val="40000"/>
                    <a:lumOff val="60000"/>
                  </a:schemeClr>
                </a:solidFill>
                <a:effectLst/>
                <a:uLnTx/>
                <a:uFillTx/>
                <a:latin typeface="Times New Roman"/>
                <a:ea typeface="+mn-ea"/>
                <a:cs typeface="+mn-cs"/>
              </a:rPr>
              <a:t>255.255.255</a:t>
            </a:r>
          </a:p>
        </p:txBody>
      </p:sp>
      <p:sp>
        <p:nvSpPr>
          <p:cNvPr id="25" name="Rounded Rectangle 24"/>
          <p:cNvSpPr/>
          <p:nvPr/>
        </p:nvSpPr>
        <p:spPr>
          <a:xfrm>
            <a:off x="1509568" y="4618972"/>
            <a:ext cx="1663125" cy="581892"/>
          </a:xfrm>
          <a:prstGeom prst="roundRect">
            <a:avLst/>
          </a:prstGeom>
          <a:solidFill>
            <a:srgbClr val="00B050"/>
          </a:solidFill>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B</a:t>
            </a:r>
          </a:p>
        </p:txBody>
      </p:sp>
      <p:sp>
        <p:nvSpPr>
          <p:cNvPr id="26" name="Rounded Rectangle 25"/>
          <p:cNvSpPr/>
          <p:nvPr/>
        </p:nvSpPr>
        <p:spPr>
          <a:xfrm>
            <a:off x="3456418" y="4613793"/>
            <a:ext cx="2228562" cy="581892"/>
          </a:xfrm>
          <a:prstGeom prst="roundRect">
            <a:avLst/>
          </a:prstGeom>
          <a:solidFill>
            <a:srgbClr val="00B050"/>
          </a:solidFill>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128 - 191</a:t>
            </a:r>
          </a:p>
        </p:txBody>
      </p:sp>
      <p:sp>
        <p:nvSpPr>
          <p:cNvPr id="27" name="Rounded Rectangle 26"/>
          <p:cNvSpPr/>
          <p:nvPr/>
        </p:nvSpPr>
        <p:spPr>
          <a:xfrm>
            <a:off x="5968705" y="4613793"/>
            <a:ext cx="4837841" cy="581892"/>
          </a:xfrm>
          <a:prstGeom prst="roundRect">
            <a:avLst/>
          </a:prstGeom>
          <a:solidFill>
            <a:srgbClr val="00B050"/>
          </a:solidFill>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172.16.</a:t>
            </a:r>
            <a:r>
              <a:rPr kumimoji="0" lang="en-US" sz="2800" b="0" i="0" u="none" strike="noStrike" kern="1200" cap="none" spc="0" normalizeH="0" baseline="0" noProof="0" dirty="0">
                <a:ln>
                  <a:noFill/>
                </a:ln>
                <a:solidFill>
                  <a:schemeClr val="accent1">
                    <a:lumMod val="40000"/>
                    <a:lumOff val="60000"/>
                  </a:schemeClr>
                </a:solidFill>
                <a:effectLst/>
                <a:uLnTx/>
                <a:uFillTx/>
                <a:latin typeface="Times New Roman"/>
                <a:ea typeface="+mn-ea"/>
                <a:cs typeface="+mn-cs"/>
              </a:rPr>
              <a:t>0.0</a:t>
            </a:r>
            <a:r>
              <a:rPr kumimoji="0" lang="en-US" sz="2800" b="0" i="0" u="none" strike="noStrike" kern="1200" cap="none" spc="0" normalizeH="0" baseline="0" noProof="0" dirty="0">
                <a:ln>
                  <a:noFill/>
                </a:ln>
                <a:solidFill>
                  <a:srgbClr val="FFFFFF"/>
                </a:solidFill>
                <a:effectLst/>
                <a:uLnTx/>
                <a:uFillTx/>
                <a:latin typeface="Times New Roman"/>
                <a:ea typeface="+mn-ea"/>
                <a:cs typeface="+mn-cs"/>
              </a:rPr>
              <a:t> – 172.31.</a:t>
            </a:r>
            <a:r>
              <a:rPr kumimoji="0" lang="en-US" sz="2800" b="0" i="0" u="none" strike="noStrike" kern="1200" cap="none" spc="0" normalizeH="0" baseline="0" noProof="0" dirty="0">
                <a:ln>
                  <a:noFill/>
                </a:ln>
                <a:solidFill>
                  <a:schemeClr val="accent1">
                    <a:lumMod val="40000"/>
                    <a:lumOff val="60000"/>
                  </a:schemeClr>
                </a:solidFill>
                <a:effectLst/>
                <a:uLnTx/>
                <a:uFillTx/>
                <a:latin typeface="Times New Roman"/>
                <a:ea typeface="+mn-ea"/>
                <a:cs typeface="+mn-cs"/>
              </a:rPr>
              <a:t>255.255</a:t>
            </a:r>
          </a:p>
        </p:txBody>
      </p:sp>
      <p:sp>
        <p:nvSpPr>
          <p:cNvPr id="28" name="Rounded Rectangle 27"/>
          <p:cNvSpPr/>
          <p:nvPr/>
        </p:nvSpPr>
        <p:spPr>
          <a:xfrm>
            <a:off x="1509568" y="5347646"/>
            <a:ext cx="1663125" cy="581892"/>
          </a:xfrm>
          <a:prstGeom prst="roundRect">
            <a:avLst/>
          </a:prstGeom>
          <a:solidFill>
            <a:srgbClr val="00B050"/>
          </a:solidFill>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C</a:t>
            </a:r>
          </a:p>
        </p:txBody>
      </p:sp>
      <p:sp>
        <p:nvSpPr>
          <p:cNvPr id="29" name="Rounded Rectangle 28"/>
          <p:cNvSpPr/>
          <p:nvPr/>
        </p:nvSpPr>
        <p:spPr>
          <a:xfrm>
            <a:off x="3456418" y="5342467"/>
            <a:ext cx="2228562" cy="581892"/>
          </a:xfrm>
          <a:prstGeom prst="roundRect">
            <a:avLst/>
          </a:prstGeom>
          <a:solidFill>
            <a:srgbClr val="00B050"/>
          </a:solidFill>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192 - 223</a:t>
            </a:r>
          </a:p>
        </p:txBody>
      </p:sp>
      <p:sp>
        <p:nvSpPr>
          <p:cNvPr id="30" name="Rounded Rectangle 29"/>
          <p:cNvSpPr/>
          <p:nvPr/>
        </p:nvSpPr>
        <p:spPr>
          <a:xfrm>
            <a:off x="5968705" y="5342467"/>
            <a:ext cx="4837841" cy="581892"/>
          </a:xfrm>
          <a:prstGeom prst="roundRect">
            <a:avLst/>
          </a:prstGeom>
          <a:solidFill>
            <a:srgbClr val="00B050"/>
          </a:solidFill>
          <a:effectLst>
            <a:outerShdw blurRad="50800" dist="38100" dir="13500000" algn="b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192.168.25.</a:t>
            </a:r>
            <a:r>
              <a:rPr kumimoji="0" lang="en-US" sz="2800" b="0" i="0" u="none" strike="noStrike" kern="1200" cap="none" spc="0" normalizeH="0" baseline="0" noProof="0" dirty="0">
                <a:ln>
                  <a:noFill/>
                </a:ln>
                <a:solidFill>
                  <a:schemeClr val="accent1">
                    <a:lumMod val="40000"/>
                    <a:lumOff val="60000"/>
                  </a:schemeClr>
                </a:solidFill>
                <a:effectLst/>
                <a:uLnTx/>
                <a:uFillTx/>
                <a:latin typeface="Times New Roman"/>
                <a:ea typeface="+mn-ea"/>
                <a:cs typeface="+mn-cs"/>
              </a:rPr>
              <a:t>0</a:t>
            </a:r>
            <a:r>
              <a:rPr kumimoji="0" lang="en-US" sz="2800" b="0" i="0" u="none" strike="noStrike" kern="1200" cap="none" spc="0" normalizeH="0" baseline="0" noProof="0" dirty="0">
                <a:ln>
                  <a:noFill/>
                </a:ln>
                <a:solidFill>
                  <a:srgbClr val="FFFFFF"/>
                </a:solidFill>
                <a:effectLst/>
                <a:uLnTx/>
                <a:uFillTx/>
                <a:latin typeface="Times New Roman"/>
                <a:ea typeface="+mn-ea"/>
                <a:cs typeface="+mn-cs"/>
              </a:rPr>
              <a:t> – 192.168.25.</a:t>
            </a:r>
            <a:r>
              <a:rPr kumimoji="0" lang="en-US" sz="2800" b="0" i="0" u="none" strike="noStrike" kern="1200" cap="none" spc="0" normalizeH="0" baseline="0" noProof="0" dirty="0">
                <a:ln>
                  <a:noFill/>
                </a:ln>
                <a:solidFill>
                  <a:schemeClr val="accent1">
                    <a:lumMod val="40000"/>
                    <a:lumOff val="60000"/>
                  </a:schemeClr>
                </a:solidFill>
                <a:effectLst/>
                <a:uLnTx/>
                <a:uFillTx/>
                <a:latin typeface="Times New Roman"/>
                <a:ea typeface="+mn-ea"/>
                <a:cs typeface="+mn-cs"/>
              </a:rPr>
              <a:t>255</a:t>
            </a:r>
          </a:p>
        </p:txBody>
      </p:sp>
    </p:spTree>
    <p:extLst>
      <p:ext uri="{BB962C8B-B14F-4D97-AF65-F5344CB8AC3E}">
        <p14:creationId xmlns:p14="http://schemas.microsoft.com/office/powerpoint/2010/main" val="3507698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98472" y="1142999"/>
            <a:ext cx="2202873" cy="1468581"/>
          </a:xfrm>
          <a:prstGeom prst="rect">
            <a:avLst/>
          </a:prstGeom>
        </p:spPr>
      </p:pic>
      <p:sp>
        <p:nvSpPr>
          <p:cNvPr id="2" name="Title 1"/>
          <p:cNvSpPr>
            <a:spLocks noGrp="1"/>
          </p:cNvSpPr>
          <p:nvPr>
            <p:ph type="title"/>
          </p:nvPr>
        </p:nvSpPr>
        <p:spPr/>
        <p:txBody>
          <a:bodyPr/>
          <a:lstStyle/>
          <a:p>
            <a:r>
              <a:rPr lang="en-US" dirty="0"/>
              <a:t>Special Purpose IP Addressing</a:t>
            </a:r>
          </a:p>
        </p:txBody>
      </p:sp>
      <p:sp>
        <p:nvSpPr>
          <p:cNvPr id="3" name="Content Placeholder 2"/>
          <p:cNvSpPr>
            <a:spLocks noGrp="1"/>
          </p:cNvSpPr>
          <p:nvPr>
            <p:ph idx="1"/>
          </p:nvPr>
        </p:nvSpPr>
        <p:spPr/>
        <p:txBody>
          <a:bodyPr/>
          <a:lstStyle/>
          <a:p>
            <a:r>
              <a:rPr lang="en-US" dirty="0"/>
              <a:t>Special purpose addresses</a:t>
            </a:r>
          </a:p>
          <a:p>
            <a:pPr lvl="1"/>
            <a:r>
              <a:rPr lang="en-US" dirty="0"/>
              <a:t>Loopback IP: 127.0.0.1</a:t>
            </a:r>
          </a:p>
          <a:p>
            <a:pPr lvl="2"/>
            <a:r>
              <a:rPr lang="en-US" dirty="0"/>
              <a:t>Used for testing your computer</a:t>
            </a:r>
          </a:p>
          <a:p>
            <a:pPr lvl="2"/>
            <a:endParaRPr lang="en-US" dirty="0"/>
          </a:p>
          <a:p>
            <a:pPr lvl="1"/>
            <a:r>
              <a:rPr lang="en-US" dirty="0"/>
              <a:t>APIPA: 169.254.0.0/16</a:t>
            </a:r>
          </a:p>
          <a:p>
            <a:pPr lvl="2"/>
            <a:r>
              <a:rPr lang="en-US" dirty="0"/>
              <a:t>Automatic Private IP Address</a:t>
            </a:r>
          </a:p>
          <a:p>
            <a:pPr lvl="2"/>
            <a:r>
              <a:rPr lang="en-US" dirty="0"/>
              <a:t>Allows device communication </a:t>
            </a:r>
          </a:p>
          <a:p>
            <a:pPr marL="914400" lvl="2" indent="0">
              <a:buNone/>
            </a:pPr>
            <a:r>
              <a:rPr lang="en-US" dirty="0"/>
              <a:t>      when no DHCP server exists</a:t>
            </a:r>
          </a:p>
          <a:p>
            <a:pPr marL="457200" lvl="1" indent="0">
              <a:buNone/>
            </a:pPr>
            <a:endParaRPr lang="en-US" dirty="0"/>
          </a:p>
          <a:p>
            <a:pPr lvl="1"/>
            <a:endParaRPr lang="en-US" dirty="0"/>
          </a:p>
          <a:p>
            <a:pPr lvl="1"/>
            <a:endParaRPr lang="en-US" dirty="0"/>
          </a:p>
          <a:p>
            <a:pPr marL="457200" lvl="1" indent="0">
              <a:buNone/>
            </a:pPr>
            <a:endParaRPr lang="en-US" dirty="0"/>
          </a:p>
        </p:txBody>
      </p:sp>
      <p:pic>
        <p:nvPicPr>
          <p:cNvPr id="5" name="Picture 4"/>
          <p:cNvPicPr>
            <a:picLocks noChangeAspect="1"/>
          </p:cNvPicPr>
          <p:nvPr/>
        </p:nvPicPr>
        <p:blipFill>
          <a:blip r:embed="rId4"/>
          <a:stretch>
            <a:fillRect/>
          </a:stretch>
        </p:blipFill>
        <p:spPr>
          <a:xfrm>
            <a:off x="7131281" y="1981201"/>
            <a:ext cx="4961239" cy="4191000"/>
          </a:xfrm>
          <a:prstGeom prst="rect">
            <a:avLst/>
          </a:prstGeom>
        </p:spPr>
      </p:pic>
    </p:spTree>
    <p:extLst>
      <p:ext uri="{BB962C8B-B14F-4D97-AF65-F5344CB8AC3E}">
        <p14:creationId xmlns:p14="http://schemas.microsoft.com/office/powerpoint/2010/main" val="210754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IP Addressing</a:t>
            </a:r>
          </a:p>
        </p:txBody>
      </p:sp>
      <p:sp>
        <p:nvSpPr>
          <p:cNvPr id="3" name="Content Placeholder 2"/>
          <p:cNvSpPr>
            <a:spLocks noGrp="1"/>
          </p:cNvSpPr>
          <p:nvPr>
            <p:ph idx="1"/>
          </p:nvPr>
        </p:nvSpPr>
        <p:spPr>
          <a:xfrm>
            <a:off x="304800" y="1143000"/>
            <a:ext cx="11582400" cy="1953759"/>
          </a:xfrm>
        </p:spPr>
        <p:txBody>
          <a:bodyPr/>
          <a:lstStyle/>
          <a:p>
            <a:r>
              <a:rPr lang="en-US" dirty="0"/>
              <a:t>Classful IP addresses have predetermined networks and hosts</a:t>
            </a:r>
          </a:p>
          <a:p>
            <a:pPr lvl="1"/>
            <a:r>
              <a:rPr lang="en-US" sz="2400" dirty="0"/>
              <a:t>Network portion: assigned by the ICANN</a:t>
            </a:r>
          </a:p>
          <a:p>
            <a:pPr lvl="1"/>
            <a:r>
              <a:rPr lang="en-US" sz="2400" dirty="0"/>
              <a:t>Host portion: assigned by network administrator</a:t>
            </a:r>
          </a:p>
          <a:p>
            <a:pPr marL="457200" lvl="1" indent="0">
              <a:buNone/>
            </a:pPr>
            <a:endParaRPr lang="en-US" dirty="0"/>
          </a:p>
          <a:p>
            <a:pPr marL="457200" lvl="1" indent="0">
              <a:buNone/>
            </a:pPr>
            <a:endParaRPr lang="en-US" dirty="0"/>
          </a:p>
          <a:p>
            <a:pPr marL="457200" lvl="1" indent="0">
              <a:buNone/>
            </a:pPr>
            <a:r>
              <a:rPr lang="en-US" dirty="0"/>
              <a:t>1</a:t>
            </a:r>
          </a:p>
        </p:txBody>
      </p:sp>
      <p:sp>
        <p:nvSpPr>
          <p:cNvPr id="4" name="Rounded Rectangle 3"/>
          <p:cNvSpPr/>
          <p:nvPr/>
        </p:nvSpPr>
        <p:spPr>
          <a:xfrm>
            <a:off x="304800" y="3607134"/>
            <a:ext cx="1577008" cy="549918"/>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Class A</a:t>
            </a:r>
          </a:p>
        </p:txBody>
      </p:sp>
      <p:sp>
        <p:nvSpPr>
          <p:cNvPr id="22" name="Rounded Rectangle 21"/>
          <p:cNvSpPr/>
          <p:nvPr/>
        </p:nvSpPr>
        <p:spPr>
          <a:xfrm>
            <a:off x="2088663" y="3607134"/>
            <a:ext cx="1577008" cy="549918"/>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Network</a:t>
            </a:r>
          </a:p>
        </p:txBody>
      </p:sp>
      <p:sp>
        <p:nvSpPr>
          <p:cNvPr id="24" name="Rounded Rectangle 23"/>
          <p:cNvSpPr/>
          <p:nvPr/>
        </p:nvSpPr>
        <p:spPr>
          <a:xfrm>
            <a:off x="3743807" y="3607134"/>
            <a:ext cx="1577008" cy="549918"/>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Host</a:t>
            </a:r>
          </a:p>
        </p:txBody>
      </p:sp>
      <p:sp>
        <p:nvSpPr>
          <p:cNvPr id="25" name="Rounded Rectangle 24"/>
          <p:cNvSpPr/>
          <p:nvPr/>
        </p:nvSpPr>
        <p:spPr>
          <a:xfrm>
            <a:off x="5398951" y="3609109"/>
            <a:ext cx="1577008" cy="549918"/>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Host</a:t>
            </a:r>
          </a:p>
        </p:txBody>
      </p:sp>
      <p:sp>
        <p:nvSpPr>
          <p:cNvPr id="28" name="Rounded Rectangle 27"/>
          <p:cNvSpPr/>
          <p:nvPr/>
        </p:nvSpPr>
        <p:spPr>
          <a:xfrm>
            <a:off x="7038075" y="3615370"/>
            <a:ext cx="1577008" cy="549918"/>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Host</a:t>
            </a:r>
          </a:p>
        </p:txBody>
      </p:sp>
      <p:sp>
        <p:nvSpPr>
          <p:cNvPr id="31" name="Rounded Rectangle 30"/>
          <p:cNvSpPr/>
          <p:nvPr/>
        </p:nvSpPr>
        <p:spPr>
          <a:xfrm>
            <a:off x="304800" y="4450409"/>
            <a:ext cx="1577008" cy="549918"/>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Class B</a:t>
            </a:r>
          </a:p>
        </p:txBody>
      </p:sp>
      <p:sp>
        <p:nvSpPr>
          <p:cNvPr id="33" name="Rounded Rectangle 32"/>
          <p:cNvSpPr/>
          <p:nvPr/>
        </p:nvSpPr>
        <p:spPr>
          <a:xfrm>
            <a:off x="2088663" y="4450409"/>
            <a:ext cx="1577008" cy="549918"/>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Network</a:t>
            </a:r>
          </a:p>
        </p:txBody>
      </p:sp>
      <p:sp>
        <p:nvSpPr>
          <p:cNvPr id="37" name="Rounded Rectangle 36"/>
          <p:cNvSpPr/>
          <p:nvPr/>
        </p:nvSpPr>
        <p:spPr>
          <a:xfrm>
            <a:off x="5398951" y="4452384"/>
            <a:ext cx="1577008" cy="549918"/>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Host</a:t>
            </a:r>
          </a:p>
        </p:txBody>
      </p:sp>
      <p:sp>
        <p:nvSpPr>
          <p:cNvPr id="39" name="Rounded Rectangle 38"/>
          <p:cNvSpPr/>
          <p:nvPr/>
        </p:nvSpPr>
        <p:spPr>
          <a:xfrm>
            <a:off x="7038075" y="4458645"/>
            <a:ext cx="1577008" cy="549918"/>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Host</a:t>
            </a:r>
          </a:p>
        </p:txBody>
      </p:sp>
      <p:sp>
        <p:nvSpPr>
          <p:cNvPr id="40" name="Rounded Rectangle 39"/>
          <p:cNvSpPr/>
          <p:nvPr/>
        </p:nvSpPr>
        <p:spPr>
          <a:xfrm>
            <a:off x="3743807" y="4450409"/>
            <a:ext cx="1577008" cy="549918"/>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Network</a:t>
            </a:r>
          </a:p>
        </p:txBody>
      </p:sp>
      <p:sp>
        <p:nvSpPr>
          <p:cNvPr id="41" name="Rounded Rectangle 40"/>
          <p:cNvSpPr/>
          <p:nvPr/>
        </p:nvSpPr>
        <p:spPr>
          <a:xfrm>
            <a:off x="304800" y="5293684"/>
            <a:ext cx="1577008" cy="549918"/>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Class C</a:t>
            </a:r>
          </a:p>
        </p:txBody>
      </p:sp>
      <p:sp>
        <p:nvSpPr>
          <p:cNvPr id="42" name="Rounded Rectangle 41"/>
          <p:cNvSpPr/>
          <p:nvPr/>
        </p:nvSpPr>
        <p:spPr>
          <a:xfrm>
            <a:off x="2088663" y="5293684"/>
            <a:ext cx="1577008" cy="549918"/>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Network</a:t>
            </a:r>
          </a:p>
        </p:txBody>
      </p:sp>
      <p:sp>
        <p:nvSpPr>
          <p:cNvPr id="44" name="Rounded Rectangle 43"/>
          <p:cNvSpPr/>
          <p:nvPr/>
        </p:nvSpPr>
        <p:spPr>
          <a:xfrm>
            <a:off x="7038075" y="5301920"/>
            <a:ext cx="1577008" cy="549918"/>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Host</a:t>
            </a:r>
          </a:p>
        </p:txBody>
      </p:sp>
      <p:sp>
        <p:nvSpPr>
          <p:cNvPr id="45" name="Rounded Rectangle 44"/>
          <p:cNvSpPr/>
          <p:nvPr/>
        </p:nvSpPr>
        <p:spPr>
          <a:xfrm>
            <a:off x="3743807" y="5293684"/>
            <a:ext cx="1577008" cy="549918"/>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Network</a:t>
            </a:r>
          </a:p>
        </p:txBody>
      </p:sp>
      <p:sp>
        <p:nvSpPr>
          <p:cNvPr id="46" name="Rounded Rectangle 45"/>
          <p:cNvSpPr/>
          <p:nvPr/>
        </p:nvSpPr>
        <p:spPr>
          <a:xfrm>
            <a:off x="5390941" y="5293684"/>
            <a:ext cx="1577008" cy="549918"/>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Network</a:t>
            </a:r>
          </a:p>
        </p:txBody>
      </p:sp>
      <p:sp>
        <p:nvSpPr>
          <p:cNvPr id="47" name="Rounded Rectangle 46"/>
          <p:cNvSpPr/>
          <p:nvPr/>
        </p:nvSpPr>
        <p:spPr>
          <a:xfrm>
            <a:off x="10390875" y="2466109"/>
            <a:ext cx="1577008" cy="1141025"/>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Number of     Hosts</a:t>
            </a:r>
          </a:p>
        </p:txBody>
      </p:sp>
      <p:sp>
        <p:nvSpPr>
          <p:cNvPr id="48" name="Rounded Rectangle 47"/>
          <p:cNvSpPr/>
          <p:nvPr/>
        </p:nvSpPr>
        <p:spPr>
          <a:xfrm>
            <a:off x="8743741" y="2466109"/>
            <a:ext cx="1577008" cy="1141025"/>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Number of Networks</a:t>
            </a:r>
          </a:p>
        </p:txBody>
      </p:sp>
      <p:sp>
        <p:nvSpPr>
          <p:cNvPr id="7" name="TextBox 6"/>
          <p:cNvSpPr txBox="1"/>
          <p:nvPr/>
        </p:nvSpPr>
        <p:spPr>
          <a:xfrm>
            <a:off x="9170607" y="3628719"/>
            <a:ext cx="785793"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7030A0"/>
                </a:solidFill>
                <a:effectLst/>
                <a:uLnTx/>
                <a:uFillTx/>
                <a:latin typeface="Arial" charset="0"/>
                <a:ea typeface="+mn-ea"/>
                <a:cs typeface="+mn-cs"/>
              </a:rPr>
              <a:t>128</a:t>
            </a:r>
          </a:p>
        </p:txBody>
      </p:sp>
      <p:sp>
        <p:nvSpPr>
          <p:cNvPr id="49" name="TextBox 48"/>
          <p:cNvSpPr txBox="1"/>
          <p:nvPr/>
        </p:nvSpPr>
        <p:spPr>
          <a:xfrm>
            <a:off x="8946186" y="4471994"/>
            <a:ext cx="1172116"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7030A0"/>
                </a:solidFill>
                <a:effectLst/>
                <a:uLnTx/>
                <a:uFillTx/>
                <a:latin typeface="Arial" charset="0"/>
                <a:ea typeface="+mn-ea"/>
                <a:cs typeface="+mn-cs"/>
              </a:rPr>
              <a:t>16,384</a:t>
            </a:r>
          </a:p>
        </p:txBody>
      </p:sp>
      <p:sp>
        <p:nvSpPr>
          <p:cNvPr id="50" name="TextBox 49"/>
          <p:cNvSpPr txBox="1"/>
          <p:nvPr/>
        </p:nvSpPr>
        <p:spPr>
          <a:xfrm>
            <a:off x="8721765" y="5328618"/>
            <a:ext cx="162095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7030A0"/>
                </a:solidFill>
                <a:effectLst/>
                <a:uLnTx/>
                <a:uFillTx/>
                <a:latin typeface="Arial" charset="0"/>
                <a:ea typeface="+mn-ea"/>
                <a:cs typeface="+mn-cs"/>
              </a:rPr>
              <a:t>2,097,152</a:t>
            </a:r>
          </a:p>
        </p:txBody>
      </p:sp>
      <p:sp>
        <p:nvSpPr>
          <p:cNvPr id="51" name="TextBox 50"/>
          <p:cNvSpPr txBox="1"/>
          <p:nvPr/>
        </p:nvSpPr>
        <p:spPr>
          <a:xfrm>
            <a:off x="10279132" y="3635807"/>
            <a:ext cx="1986441"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Arial" charset="0"/>
                <a:ea typeface="+mn-ea"/>
                <a:cs typeface="+mn-cs"/>
              </a:rPr>
              <a:t>16,777,214</a:t>
            </a:r>
          </a:p>
        </p:txBody>
      </p:sp>
      <p:sp>
        <p:nvSpPr>
          <p:cNvPr id="52" name="TextBox 51"/>
          <p:cNvSpPr txBox="1"/>
          <p:nvPr/>
        </p:nvSpPr>
        <p:spPr>
          <a:xfrm>
            <a:off x="10593320" y="4471994"/>
            <a:ext cx="1172116"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Arial" charset="0"/>
                <a:ea typeface="+mn-ea"/>
                <a:cs typeface="+mn-cs"/>
              </a:rPr>
              <a:t>65,534</a:t>
            </a:r>
          </a:p>
        </p:txBody>
      </p:sp>
      <p:sp>
        <p:nvSpPr>
          <p:cNvPr id="53" name="TextBox 52"/>
          <p:cNvSpPr txBox="1"/>
          <p:nvPr/>
        </p:nvSpPr>
        <p:spPr>
          <a:xfrm>
            <a:off x="10818483" y="5315269"/>
            <a:ext cx="723275"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Arial" charset="0"/>
                <a:ea typeface="+mn-ea"/>
                <a:cs typeface="+mn-cs"/>
              </a:rPr>
              <a:t>254</a:t>
            </a:r>
          </a:p>
        </p:txBody>
      </p:sp>
      <p:cxnSp>
        <p:nvCxnSpPr>
          <p:cNvPr id="9" name="Straight Connector 8"/>
          <p:cNvCxnSpPr>
            <a:stCxn id="50" idx="1"/>
            <a:endCxn id="7" idx="1"/>
          </p:cNvCxnSpPr>
          <p:nvPr/>
        </p:nvCxnSpPr>
        <p:spPr>
          <a:xfrm flipV="1">
            <a:off x="8721765" y="3890329"/>
            <a:ext cx="448842" cy="1699899"/>
          </a:xfrm>
          <a:prstGeom prst="line">
            <a:avLst/>
          </a:prstGeom>
          <a:ln w="38100">
            <a:solidFill>
              <a:srgbClr val="7030A0"/>
            </a:solidFill>
          </a:ln>
          <a:effectLst>
            <a:innerShdw blurRad="63500" dist="50800" dir="81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0" idx="3"/>
            <a:endCxn id="7" idx="3"/>
          </p:cNvCxnSpPr>
          <p:nvPr/>
        </p:nvCxnSpPr>
        <p:spPr>
          <a:xfrm flipH="1" flipV="1">
            <a:off x="9956400" y="3890329"/>
            <a:ext cx="386322" cy="169989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3" idx="1"/>
            <a:endCxn id="51" idx="1"/>
          </p:cNvCxnSpPr>
          <p:nvPr/>
        </p:nvCxnSpPr>
        <p:spPr>
          <a:xfrm flipH="1" flipV="1">
            <a:off x="10279132" y="3897417"/>
            <a:ext cx="539351" cy="16794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3" idx="3"/>
            <a:endCxn id="51" idx="3"/>
          </p:cNvCxnSpPr>
          <p:nvPr/>
        </p:nvCxnSpPr>
        <p:spPr>
          <a:xfrm flipV="1">
            <a:off x="11541758" y="3897417"/>
            <a:ext cx="723815" cy="16794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182906" y="3052167"/>
            <a:ext cx="138852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1</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st</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58" name="TextBox 57"/>
          <p:cNvSpPr txBox="1"/>
          <p:nvPr/>
        </p:nvSpPr>
        <p:spPr>
          <a:xfrm>
            <a:off x="3797174" y="3052167"/>
            <a:ext cx="1470274"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2</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nd</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59" name="TextBox 58"/>
          <p:cNvSpPr txBox="1"/>
          <p:nvPr/>
        </p:nvSpPr>
        <p:spPr>
          <a:xfrm>
            <a:off x="5489606" y="3052167"/>
            <a:ext cx="1430200"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3</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rd</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60" name="TextBox 59"/>
          <p:cNvSpPr txBox="1"/>
          <p:nvPr/>
        </p:nvSpPr>
        <p:spPr>
          <a:xfrm>
            <a:off x="7137512" y="3052167"/>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Tree>
    <p:extLst>
      <p:ext uri="{BB962C8B-B14F-4D97-AF65-F5344CB8AC3E}">
        <p14:creationId xmlns:p14="http://schemas.microsoft.com/office/powerpoint/2010/main" val="952673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IP Addressing</a:t>
            </a:r>
          </a:p>
        </p:txBody>
      </p:sp>
      <p:sp>
        <p:nvSpPr>
          <p:cNvPr id="3" name="Content Placeholder 2"/>
          <p:cNvSpPr>
            <a:spLocks noGrp="1"/>
          </p:cNvSpPr>
          <p:nvPr>
            <p:ph idx="1"/>
          </p:nvPr>
        </p:nvSpPr>
        <p:spPr/>
        <p:txBody>
          <a:bodyPr/>
          <a:lstStyle/>
          <a:p>
            <a:r>
              <a:rPr lang="en-US" dirty="0"/>
              <a:t>Identify the class and how many octets are used for the network </a:t>
            </a:r>
          </a:p>
          <a:p>
            <a:endParaRPr lang="en-US" dirty="0"/>
          </a:p>
          <a:p>
            <a:pPr marL="457200" lvl="1" indent="0">
              <a:buNone/>
            </a:pPr>
            <a:r>
              <a:rPr lang="en-US" sz="3200" b="1" dirty="0"/>
              <a:t>199.46.36.5</a:t>
            </a:r>
          </a:p>
          <a:p>
            <a:pPr marL="457200" lvl="1" indent="0">
              <a:buNone/>
            </a:pPr>
            <a:r>
              <a:rPr lang="en-US" sz="3200" b="1" dirty="0"/>
              <a:t>111.211.11.1</a:t>
            </a:r>
          </a:p>
          <a:p>
            <a:pPr marL="457200" lvl="1" indent="0">
              <a:buNone/>
            </a:pPr>
            <a:r>
              <a:rPr lang="en-US" sz="3200" b="1" dirty="0"/>
              <a:t>177.141.30.89</a:t>
            </a:r>
          </a:p>
          <a:p>
            <a:pPr marL="457200" lvl="1" indent="0">
              <a:buNone/>
            </a:pPr>
            <a:r>
              <a:rPr lang="en-US" sz="3200" b="1" dirty="0"/>
              <a:t>22.8.56.107</a:t>
            </a:r>
          </a:p>
          <a:p>
            <a:pPr marL="457200" lvl="1" indent="0">
              <a:buNone/>
            </a:pPr>
            <a:r>
              <a:rPr lang="en-US" sz="3200" b="1" dirty="0"/>
              <a:t>192.168.16.2</a:t>
            </a:r>
          </a:p>
          <a:p>
            <a:pPr marL="457200" lvl="1" indent="0">
              <a:buNone/>
            </a:pPr>
            <a:r>
              <a:rPr lang="en-US" sz="3200" b="1" dirty="0"/>
              <a:t>163.100.5.1</a:t>
            </a:r>
          </a:p>
          <a:p>
            <a:pPr lvl="1"/>
            <a:endParaRPr lang="en-US" dirty="0"/>
          </a:p>
          <a:p>
            <a:pPr marL="457200" lvl="1" indent="0">
              <a:buNone/>
            </a:pPr>
            <a:endParaRPr lang="en-US" dirty="0"/>
          </a:p>
        </p:txBody>
      </p:sp>
    </p:spTree>
    <p:extLst>
      <p:ext uri="{BB962C8B-B14F-4D97-AF65-F5344CB8AC3E}">
        <p14:creationId xmlns:p14="http://schemas.microsoft.com/office/powerpoint/2010/main" val="3597106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Logic</a:t>
            </a:r>
          </a:p>
        </p:txBody>
      </p:sp>
      <p:sp>
        <p:nvSpPr>
          <p:cNvPr id="3" name="Content Placeholder 2"/>
          <p:cNvSpPr>
            <a:spLocks noGrp="1"/>
          </p:cNvSpPr>
          <p:nvPr>
            <p:ph idx="1"/>
          </p:nvPr>
        </p:nvSpPr>
        <p:spPr/>
        <p:txBody>
          <a:bodyPr/>
          <a:lstStyle/>
          <a:p>
            <a:r>
              <a:rPr lang="en-US" dirty="0"/>
              <a:t>Boolean logic is a branch of algebra that uses logical operators</a:t>
            </a:r>
          </a:p>
          <a:p>
            <a:pPr lvl="1"/>
            <a:r>
              <a:rPr lang="en-US" dirty="0"/>
              <a:t>Useful to computers because they calculate in binary: 1s or 0s</a:t>
            </a:r>
          </a:p>
          <a:p>
            <a:pPr lvl="1"/>
            <a:r>
              <a:rPr lang="en-US" sz="2500" dirty="0"/>
              <a:t>“AND” logic is used in subnet masks</a:t>
            </a:r>
            <a:endParaRPr lang="en-US" sz="2500" dirty="0">
              <a:cs typeface="Times New Roman"/>
            </a:endParaRPr>
          </a:p>
          <a:p>
            <a:pPr lvl="1"/>
            <a:r>
              <a:rPr lang="en-US" sz="2500" dirty="0"/>
              <a:t>“OR” logic is used in wildcard masks</a:t>
            </a:r>
            <a:endParaRPr lang="en-US" sz="2500" dirty="0">
              <a:cs typeface="Times New Roman"/>
            </a:endParaRPr>
          </a:p>
          <a:p>
            <a:pPr marL="457200" lvl="1" indent="0">
              <a:buNone/>
            </a:pPr>
            <a:endParaRPr lang="en-US" dirty="0"/>
          </a:p>
        </p:txBody>
      </p:sp>
      <p:sp>
        <p:nvSpPr>
          <p:cNvPr id="7" name="Rounded Rectangle 6"/>
          <p:cNvSpPr/>
          <p:nvPr/>
        </p:nvSpPr>
        <p:spPr>
          <a:xfrm>
            <a:off x="1710055" y="4774691"/>
            <a:ext cx="860425"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0</a:t>
            </a:r>
          </a:p>
        </p:txBody>
      </p:sp>
      <p:sp>
        <p:nvSpPr>
          <p:cNvPr id="8" name="Rounded Rectangle 7"/>
          <p:cNvSpPr/>
          <p:nvPr/>
        </p:nvSpPr>
        <p:spPr>
          <a:xfrm>
            <a:off x="1710055" y="4026417"/>
            <a:ext cx="860425" cy="389123"/>
          </a:xfrm>
          <a:prstGeom prst="roundRect">
            <a:avLst/>
          </a:prstGeom>
          <a:solidFill>
            <a:srgbClr val="FFCC0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0</a:t>
            </a:r>
            <a:endParaRPr kumimoji="0" lang="en-US" sz="2400" b="1" i="0" u="none" strike="noStrike" kern="1200" cap="none" spc="0" normalizeH="0" baseline="30000" noProof="0" dirty="0">
              <a:ln>
                <a:noFill/>
              </a:ln>
              <a:solidFill>
                <a:srgbClr val="FF0000"/>
              </a:solidFill>
              <a:effectLst/>
              <a:uLnTx/>
              <a:uFillTx/>
              <a:latin typeface="Times New Roman"/>
              <a:ea typeface="+mn-ea"/>
              <a:cs typeface="+mn-cs"/>
            </a:endParaRPr>
          </a:p>
        </p:txBody>
      </p:sp>
      <p:sp>
        <p:nvSpPr>
          <p:cNvPr id="9" name="Rounded Rectangle 8"/>
          <p:cNvSpPr/>
          <p:nvPr/>
        </p:nvSpPr>
        <p:spPr>
          <a:xfrm>
            <a:off x="1710055" y="5522965"/>
            <a:ext cx="860425" cy="389123"/>
          </a:xfrm>
          <a:prstGeom prst="roundRect">
            <a:avLst/>
          </a:prstGeom>
          <a:solidFill>
            <a:schemeClr val="accent1">
              <a:lumMod val="75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 name="Rounded Rectangle 9"/>
          <p:cNvSpPr/>
          <p:nvPr/>
        </p:nvSpPr>
        <p:spPr>
          <a:xfrm>
            <a:off x="2665095" y="4774691"/>
            <a:ext cx="860425"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1" name="Rounded Rectangle 10"/>
          <p:cNvSpPr/>
          <p:nvPr/>
        </p:nvSpPr>
        <p:spPr>
          <a:xfrm>
            <a:off x="2665095" y="4026417"/>
            <a:ext cx="860425" cy="389123"/>
          </a:xfrm>
          <a:prstGeom prst="roundRect">
            <a:avLst/>
          </a:prstGeom>
          <a:solidFill>
            <a:srgbClr val="FFCC0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0</a:t>
            </a:r>
            <a:endParaRPr kumimoji="0" lang="en-US" sz="2400" b="1" i="0" u="none" strike="noStrike" kern="1200" cap="none" spc="0" normalizeH="0" baseline="30000" noProof="0" dirty="0">
              <a:ln>
                <a:noFill/>
              </a:ln>
              <a:solidFill>
                <a:srgbClr val="FF0000"/>
              </a:solidFill>
              <a:effectLst/>
              <a:uLnTx/>
              <a:uFillTx/>
              <a:latin typeface="Times New Roman"/>
              <a:ea typeface="+mn-ea"/>
              <a:cs typeface="+mn-cs"/>
            </a:endParaRPr>
          </a:p>
        </p:txBody>
      </p:sp>
      <p:sp>
        <p:nvSpPr>
          <p:cNvPr id="12" name="Rounded Rectangle 11"/>
          <p:cNvSpPr/>
          <p:nvPr/>
        </p:nvSpPr>
        <p:spPr>
          <a:xfrm>
            <a:off x="2665095" y="5522965"/>
            <a:ext cx="860425" cy="389123"/>
          </a:xfrm>
          <a:prstGeom prst="roundRect">
            <a:avLst/>
          </a:prstGeom>
          <a:solidFill>
            <a:schemeClr val="accent1">
              <a:lumMod val="75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3" name="Rounded Rectangle 12"/>
          <p:cNvSpPr/>
          <p:nvPr/>
        </p:nvSpPr>
        <p:spPr>
          <a:xfrm>
            <a:off x="3620135" y="4774691"/>
            <a:ext cx="860425"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0</a:t>
            </a:r>
          </a:p>
        </p:txBody>
      </p:sp>
      <p:sp>
        <p:nvSpPr>
          <p:cNvPr id="14" name="Rounded Rectangle 13"/>
          <p:cNvSpPr/>
          <p:nvPr/>
        </p:nvSpPr>
        <p:spPr>
          <a:xfrm>
            <a:off x="3620135" y="4026417"/>
            <a:ext cx="860425" cy="389123"/>
          </a:xfrm>
          <a:prstGeom prst="roundRect">
            <a:avLst/>
          </a:prstGeom>
          <a:solidFill>
            <a:srgbClr val="FFCC0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1</a:t>
            </a:r>
            <a:endParaRPr kumimoji="0" lang="en-US" sz="2400" b="1" i="0" u="none" strike="noStrike" kern="1200" cap="none" spc="0" normalizeH="0" baseline="30000" noProof="0" dirty="0">
              <a:ln>
                <a:noFill/>
              </a:ln>
              <a:solidFill>
                <a:srgbClr val="FF0000"/>
              </a:solidFill>
              <a:effectLst/>
              <a:uLnTx/>
              <a:uFillTx/>
              <a:latin typeface="Times New Roman"/>
              <a:ea typeface="+mn-ea"/>
              <a:cs typeface="+mn-cs"/>
            </a:endParaRPr>
          </a:p>
        </p:txBody>
      </p:sp>
      <p:sp>
        <p:nvSpPr>
          <p:cNvPr id="15" name="Rounded Rectangle 14"/>
          <p:cNvSpPr/>
          <p:nvPr/>
        </p:nvSpPr>
        <p:spPr>
          <a:xfrm>
            <a:off x="3620135" y="5522965"/>
            <a:ext cx="860425" cy="389123"/>
          </a:xfrm>
          <a:prstGeom prst="roundRect">
            <a:avLst/>
          </a:prstGeom>
          <a:solidFill>
            <a:schemeClr val="accent1">
              <a:lumMod val="75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6" name="Rounded Rectangle 15"/>
          <p:cNvSpPr/>
          <p:nvPr/>
        </p:nvSpPr>
        <p:spPr>
          <a:xfrm>
            <a:off x="4575175" y="4774691"/>
            <a:ext cx="860425"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7" name="Rounded Rectangle 16"/>
          <p:cNvSpPr/>
          <p:nvPr/>
        </p:nvSpPr>
        <p:spPr>
          <a:xfrm>
            <a:off x="4575175" y="4026417"/>
            <a:ext cx="860425" cy="389123"/>
          </a:xfrm>
          <a:prstGeom prst="roundRect">
            <a:avLst/>
          </a:prstGeom>
          <a:solidFill>
            <a:srgbClr val="FFCC0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1</a:t>
            </a:r>
            <a:endParaRPr kumimoji="0" lang="en-US" sz="2400" b="1" i="0" u="none" strike="noStrike" kern="1200" cap="none" spc="0" normalizeH="0" baseline="30000" noProof="0" dirty="0">
              <a:ln>
                <a:noFill/>
              </a:ln>
              <a:solidFill>
                <a:srgbClr val="FF0000"/>
              </a:solidFill>
              <a:effectLst/>
              <a:uLnTx/>
              <a:uFillTx/>
              <a:latin typeface="Times New Roman"/>
              <a:ea typeface="+mn-ea"/>
              <a:cs typeface="+mn-cs"/>
            </a:endParaRPr>
          </a:p>
        </p:txBody>
      </p:sp>
      <p:sp>
        <p:nvSpPr>
          <p:cNvPr id="18" name="Rounded Rectangle 17"/>
          <p:cNvSpPr/>
          <p:nvPr/>
        </p:nvSpPr>
        <p:spPr>
          <a:xfrm>
            <a:off x="4575175" y="5522965"/>
            <a:ext cx="860425" cy="389123"/>
          </a:xfrm>
          <a:prstGeom prst="roundRect">
            <a:avLst/>
          </a:prstGeom>
          <a:solidFill>
            <a:schemeClr val="accent1">
              <a:lumMod val="75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p:txBody>
      </p:sp>
      <p:sp>
        <p:nvSpPr>
          <p:cNvPr id="4" name="TextBox 3"/>
          <p:cNvSpPr txBox="1"/>
          <p:nvPr/>
        </p:nvSpPr>
        <p:spPr>
          <a:xfrm>
            <a:off x="1797865" y="4405359"/>
            <a:ext cx="68480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AND</a:t>
            </a:r>
          </a:p>
        </p:txBody>
      </p:sp>
      <p:sp>
        <p:nvSpPr>
          <p:cNvPr id="19" name="TextBox 18"/>
          <p:cNvSpPr txBox="1"/>
          <p:nvPr/>
        </p:nvSpPr>
        <p:spPr>
          <a:xfrm>
            <a:off x="2752905" y="4415540"/>
            <a:ext cx="68480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AND</a:t>
            </a:r>
          </a:p>
        </p:txBody>
      </p:sp>
      <p:sp>
        <p:nvSpPr>
          <p:cNvPr id="20" name="TextBox 19"/>
          <p:cNvSpPr txBox="1"/>
          <p:nvPr/>
        </p:nvSpPr>
        <p:spPr>
          <a:xfrm>
            <a:off x="3707945" y="4415540"/>
            <a:ext cx="68480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AND</a:t>
            </a:r>
          </a:p>
        </p:txBody>
      </p:sp>
      <p:sp>
        <p:nvSpPr>
          <p:cNvPr id="21" name="TextBox 20"/>
          <p:cNvSpPr txBox="1"/>
          <p:nvPr/>
        </p:nvSpPr>
        <p:spPr>
          <a:xfrm>
            <a:off x="4662985" y="4415540"/>
            <a:ext cx="68480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AND</a:t>
            </a:r>
          </a:p>
        </p:txBody>
      </p:sp>
      <p:cxnSp>
        <p:nvCxnSpPr>
          <p:cNvPr id="23" name="Straight Connector 22"/>
          <p:cNvCxnSpPr/>
          <p:nvPr/>
        </p:nvCxnSpPr>
        <p:spPr>
          <a:xfrm flipV="1">
            <a:off x="1605280" y="5323841"/>
            <a:ext cx="3952240" cy="1142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426109" y="4774691"/>
            <a:ext cx="860425"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0</a:t>
            </a:r>
          </a:p>
        </p:txBody>
      </p:sp>
      <p:sp>
        <p:nvSpPr>
          <p:cNvPr id="27" name="Rounded Rectangle 26"/>
          <p:cNvSpPr/>
          <p:nvPr/>
        </p:nvSpPr>
        <p:spPr>
          <a:xfrm>
            <a:off x="6426109" y="4026417"/>
            <a:ext cx="860425" cy="389123"/>
          </a:xfrm>
          <a:prstGeom prst="roundRect">
            <a:avLst/>
          </a:prstGeom>
          <a:solidFill>
            <a:srgbClr val="FFCC0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0</a:t>
            </a:r>
            <a:endParaRPr kumimoji="0" lang="en-US" sz="2400" b="1" i="0" u="none" strike="noStrike" kern="1200" cap="none" spc="0" normalizeH="0" baseline="30000" noProof="0" dirty="0">
              <a:ln>
                <a:noFill/>
              </a:ln>
              <a:solidFill>
                <a:srgbClr val="FF0000"/>
              </a:solidFill>
              <a:effectLst/>
              <a:uLnTx/>
              <a:uFillTx/>
              <a:latin typeface="Times New Roman"/>
              <a:ea typeface="+mn-ea"/>
              <a:cs typeface="+mn-cs"/>
            </a:endParaRPr>
          </a:p>
        </p:txBody>
      </p:sp>
      <p:sp>
        <p:nvSpPr>
          <p:cNvPr id="28" name="Rounded Rectangle 27"/>
          <p:cNvSpPr/>
          <p:nvPr/>
        </p:nvSpPr>
        <p:spPr>
          <a:xfrm>
            <a:off x="6426109" y="5522965"/>
            <a:ext cx="860425" cy="389123"/>
          </a:xfrm>
          <a:prstGeom prst="roundRect">
            <a:avLst/>
          </a:prstGeom>
          <a:solidFill>
            <a:schemeClr val="accent1">
              <a:lumMod val="75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9" name="Rounded Rectangle 28"/>
          <p:cNvSpPr/>
          <p:nvPr/>
        </p:nvSpPr>
        <p:spPr>
          <a:xfrm>
            <a:off x="7381149" y="4774691"/>
            <a:ext cx="860425"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30" name="Rounded Rectangle 29"/>
          <p:cNvSpPr/>
          <p:nvPr/>
        </p:nvSpPr>
        <p:spPr>
          <a:xfrm>
            <a:off x="7381149" y="4026417"/>
            <a:ext cx="860425" cy="389123"/>
          </a:xfrm>
          <a:prstGeom prst="roundRect">
            <a:avLst/>
          </a:prstGeom>
          <a:solidFill>
            <a:srgbClr val="FFCC0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0</a:t>
            </a:r>
            <a:endParaRPr kumimoji="0" lang="en-US" sz="2400" b="1" i="0" u="none" strike="noStrike" kern="1200" cap="none" spc="0" normalizeH="0" baseline="30000" noProof="0" dirty="0">
              <a:ln>
                <a:noFill/>
              </a:ln>
              <a:solidFill>
                <a:srgbClr val="FF0000"/>
              </a:solidFill>
              <a:effectLst/>
              <a:uLnTx/>
              <a:uFillTx/>
              <a:latin typeface="Times New Roman"/>
              <a:ea typeface="+mn-ea"/>
              <a:cs typeface="+mn-cs"/>
            </a:endParaRPr>
          </a:p>
        </p:txBody>
      </p:sp>
      <p:sp>
        <p:nvSpPr>
          <p:cNvPr id="31" name="Rounded Rectangle 30"/>
          <p:cNvSpPr/>
          <p:nvPr/>
        </p:nvSpPr>
        <p:spPr>
          <a:xfrm>
            <a:off x="7381149" y="5522965"/>
            <a:ext cx="860425" cy="389123"/>
          </a:xfrm>
          <a:prstGeom prst="roundRect">
            <a:avLst/>
          </a:prstGeom>
          <a:solidFill>
            <a:schemeClr val="accent1">
              <a:lumMod val="75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p:txBody>
      </p:sp>
      <p:sp>
        <p:nvSpPr>
          <p:cNvPr id="32" name="Rounded Rectangle 31"/>
          <p:cNvSpPr/>
          <p:nvPr/>
        </p:nvSpPr>
        <p:spPr>
          <a:xfrm>
            <a:off x="8336189" y="4774691"/>
            <a:ext cx="860425"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0</a:t>
            </a:r>
          </a:p>
        </p:txBody>
      </p:sp>
      <p:sp>
        <p:nvSpPr>
          <p:cNvPr id="33" name="Rounded Rectangle 32"/>
          <p:cNvSpPr/>
          <p:nvPr/>
        </p:nvSpPr>
        <p:spPr>
          <a:xfrm>
            <a:off x="8336189" y="4026417"/>
            <a:ext cx="860425" cy="389123"/>
          </a:xfrm>
          <a:prstGeom prst="roundRect">
            <a:avLst/>
          </a:prstGeom>
          <a:solidFill>
            <a:srgbClr val="FFCC0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1</a:t>
            </a:r>
            <a:endParaRPr kumimoji="0" lang="en-US" sz="2400" b="1" i="0" u="none" strike="noStrike" kern="1200" cap="none" spc="0" normalizeH="0" baseline="30000" noProof="0" dirty="0">
              <a:ln>
                <a:noFill/>
              </a:ln>
              <a:solidFill>
                <a:srgbClr val="FF0000"/>
              </a:solidFill>
              <a:effectLst/>
              <a:uLnTx/>
              <a:uFillTx/>
              <a:latin typeface="Times New Roman"/>
              <a:ea typeface="+mn-ea"/>
              <a:cs typeface="+mn-cs"/>
            </a:endParaRPr>
          </a:p>
        </p:txBody>
      </p:sp>
      <p:sp>
        <p:nvSpPr>
          <p:cNvPr id="34" name="Rounded Rectangle 33"/>
          <p:cNvSpPr/>
          <p:nvPr/>
        </p:nvSpPr>
        <p:spPr>
          <a:xfrm>
            <a:off x="8336189" y="5522965"/>
            <a:ext cx="860425" cy="389123"/>
          </a:xfrm>
          <a:prstGeom prst="roundRect">
            <a:avLst/>
          </a:prstGeom>
          <a:solidFill>
            <a:schemeClr val="accent1">
              <a:lumMod val="75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p:txBody>
      </p:sp>
      <p:sp>
        <p:nvSpPr>
          <p:cNvPr id="35" name="Rounded Rectangle 34"/>
          <p:cNvSpPr/>
          <p:nvPr/>
        </p:nvSpPr>
        <p:spPr>
          <a:xfrm>
            <a:off x="9291229" y="4774691"/>
            <a:ext cx="860425"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36" name="Rounded Rectangle 35"/>
          <p:cNvSpPr/>
          <p:nvPr/>
        </p:nvSpPr>
        <p:spPr>
          <a:xfrm>
            <a:off x="9291229" y="4026417"/>
            <a:ext cx="860425" cy="389123"/>
          </a:xfrm>
          <a:prstGeom prst="roundRect">
            <a:avLst/>
          </a:prstGeom>
          <a:solidFill>
            <a:srgbClr val="FFCC0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1</a:t>
            </a:r>
            <a:endParaRPr kumimoji="0" lang="en-US" sz="2400" b="1" i="0" u="none" strike="noStrike" kern="1200" cap="none" spc="0" normalizeH="0" baseline="30000" noProof="0" dirty="0">
              <a:ln>
                <a:noFill/>
              </a:ln>
              <a:solidFill>
                <a:srgbClr val="FF0000"/>
              </a:solidFill>
              <a:effectLst/>
              <a:uLnTx/>
              <a:uFillTx/>
              <a:latin typeface="Times New Roman"/>
              <a:ea typeface="+mn-ea"/>
              <a:cs typeface="+mn-cs"/>
            </a:endParaRPr>
          </a:p>
        </p:txBody>
      </p:sp>
      <p:sp>
        <p:nvSpPr>
          <p:cNvPr id="37" name="Rounded Rectangle 36"/>
          <p:cNvSpPr/>
          <p:nvPr/>
        </p:nvSpPr>
        <p:spPr>
          <a:xfrm>
            <a:off x="9291229" y="5522965"/>
            <a:ext cx="860425" cy="389123"/>
          </a:xfrm>
          <a:prstGeom prst="roundRect">
            <a:avLst/>
          </a:prstGeom>
          <a:solidFill>
            <a:schemeClr val="accent1">
              <a:lumMod val="75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p:txBody>
      </p:sp>
      <p:sp>
        <p:nvSpPr>
          <p:cNvPr id="38" name="TextBox 37"/>
          <p:cNvSpPr txBox="1"/>
          <p:nvPr/>
        </p:nvSpPr>
        <p:spPr>
          <a:xfrm>
            <a:off x="6605645" y="4415540"/>
            <a:ext cx="50526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OR</a:t>
            </a:r>
          </a:p>
        </p:txBody>
      </p:sp>
      <p:sp>
        <p:nvSpPr>
          <p:cNvPr id="39" name="TextBox 38"/>
          <p:cNvSpPr txBox="1"/>
          <p:nvPr/>
        </p:nvSpPr>
        <p:spPr>
          <a:xfrm>
            <a:off x="7560685" y="4415540"/>
            <a:ext cx="50526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OR</a:t>
            </a:r>
          </a:p>
        </p:txBody>
      </p:sp>
      <p:sp>
        <p:nvSpPr>
          <p:cNvPr id="40" name="TextBox 39"/>
          <p:cNvSpPr txBox="1"/>
          <p:nvPr/>
        </p:nvSpPr>
        <p:spPr>
          <a:xfrm>
            <a:off x="8512148" y="4415540"/>
            <a:ext cx="50526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OR</a:t>
            </a:r>
          </a:p>
        </p:txBody>
      </p:sp>
      <p:sp>
        <p:nvSpPr>
          <p:cNvPr id="41" name="TextBox 40"/>
          <p:cNvSpPr txBox="1"/>
          <p:nvPr/>
        </p:nvSpPr>
        <p:spPr>
          <a:xfrm>
            <a:off x="9454796" y="4415540"/>
            <a:ext cx="50526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OR</a:t>
            </a:r>
          </a:p>
        </p:txBody>
      </p:sp>
      <p:cxnSp>
        <p:nvCxnSpPr>
          <p:cNvPr id="42" name="Straight Connector 41"/>
          <p:cNvCxnSpPr/>
          <p:nvPr/>
        </p:nvCxnSpPr>
        <p:spPr>
          <a:xfrm flipV="1">
            <a:off x="6321334" y="5323841"/>
            <a:ext cx="3952240" cy="1142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946914" y="3470903"/>
            <a:ext cx="326897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sng" strike="noStrike" kern="1200" cap="none" spc="0" normalizeH="0" baseline="0" noProof="0" dirty="0">
                <a:ln>
                  <a:noFill/>
                </a:ln>
                <a:solidFill>
                  <a:srgbClr val="7030A0"/>
                </a:solidFill>
                <a:effectLst/>
                <a:uLnTx/>
                <a:uFillTx/>
                <a:latin typeface="Elephant" panose="02020904090505020303" pitchFamily="18" charset="0"/>
                <a:ea typeface="+mn-ea"/>
                <a:cs typeface="+mn-cs"/>
              </a:rPr>
              <a:t>Boolean AND Logic</a:t>
            </a:r>
          </a:p>
        </p:txBody>
      </p:sp>
      <p:sp>
        <p:nvSpPr>
          <p:cNvPr id="44" name="TextBox 43"/>
          <p:cNvSpPr txBox="1"/>
          <p:nvPr/>
        </p:nvSpPr>
        <p:spPr>
          <a:xfrm>
            <a:off x="6780852" y="3470903"/>
            <a:ext cx="303320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sng" strike="noStrike" kern="1200" cap="none" spc="0" normalizeH="0" baseline="0" noProof="0" dirty="0">
                <a:ln>
                  <a:noFill/>
                </a:ln>
                <a:solidFill>
                  <a:srgbClr val="7030A0"/>
                </a:solidFill>
                <a:effectLst/>
                <a:uLnTx/>
                <a:uFillTx/>
                <a:latin typeface="Elephant" panose="02020904090505020303" pitchFamily="18" charset="0"/>
                <a:ea typeface="+mn-ea"/>
                <a:cs typeface="+mn-cs"/>
              </a:rPr>
              <a:t>Boolean OR Logic</a:t>
            </a:r>
          </a:p>
        </p:txBody>
      </p:sp>
    </p:spTree>
    <p:extLst>
      <p:ext uri="{BB962C8B-B14F-4D97-AF65-F5344CB8AC3E}">
        <p14:creationId xmlns:p14="http://schemas.microsoft.com/office/powerpoint/2010/main" val="2402282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IP Addressing</a:t>
            </a:r>
          </a:p>
        </p:txBody>
      </p:sp>
      <p:sp>
        <p:nvSpPr>
          <p:cNvPr id="3" name="Content Placeholder 2"/>
          <p:cNvSpPr>
            <a:spLocks noGrp="1"/>
          </p:cNvSpPr>
          <p:nvPr>
            <p:ph idx="1"/>
          </p:nvPr>
        </p:nvSpPr>
        <p:spPr/>
        <p:txBody>
          <a:bodyPr/>
          <a:lstStyle/>
          <a:p>
            <a:r>
              <a:rPr lang="en-US" dirty="0"/>
              <a:t>Identify the class and how many octets are used for the network </a:t>
            </a:r>
          </a:p>
          <a:p>
            <a:endParaRPr lang="en-US" dirty="0"/>
          </a:p>
          <a:p>
            <a:pPr marL="457200" lvl="1" indent="0">
              <a:buNone/>
            </a:pPr>
            <a:r>
              <a:rPr lang="en-US" sz="3200" b="1" dirty="0">
                <a:solidFill>
                  <a:srgbClr val="FF2121"/>
                </a:solidFill>
              </a:rPr>
              <a:t>199.46.36</a:t>
            </a:r>
            <a:r>
              <a:rPr lang="en-US" sz="3200" b="1" dirty="0"/>
              <a:t>.5		</a:t>
            </a:r>
            <a:r>
              <a:rPr lang="en-US" sz="3200" b="1" dirty="0">
                <a:solidFill>
                  <a:srgbClr val="FF2121"/>
                </a:solidFill>
              </a:rPr>
              <a:t>Class C</a:t>
            </a:r>
          </a:p>
          <a:p>
            <a:pPr marL="457200" lvl="1" indent="0">
              <a:buNone/>
            </a:pPr>
            <a:r>
              <a:rPr lang="en-US" sz="3200" b="1" dirty="0">
                <a:solidFill>
                  <a:srgbClr val="FF2121"/>
                </a:solidFill>
              </a:rPr>
              <a:t>111</a:t>
            </a:r>
            <a:r>
              <a:rPr lang="en-US" sz="3200" b="1" dirty="0"/>
              <a:t>.211.11.1		</a:t>
            </a:r>
            <a:r>
              <a:rPr lang="en-US" sz="3200" b="1" dirty="0">
                <a:solidFill>
                  <a:srgbClr val="FF2121"/>
                </a:solidFill>
              </a:rPr>
              <a:t>Class A</a:t>
            </a:r>
          </a:p>
          <a:p>
            <a:pPr marL="457200" lvl="1" indent="0">
              <a:buNone/>
            </a:pPr>
            <a:r>
              <a:rPr lang="en-US" sz="3200" b="1" dirty="0">
                <a:solidFill>
                  <a:srgbClr val="FF2121"/>
                </a:solidFill>
              </a:rPr>
              <a:t>177</a:t>
            </a:r>
            <a:r>
              <a:rPr lang="en-US" sz="3200" b="1" dirty="0">
                <a:solidFill>
                  <a:srgbClr val="FF0000"/>
                </a:solidFill>
              </a:rPr>
              <a:t>.141</a:t>
            </a:r>
            <a:r>
              <a:rPr lang="en-US" sz="3200" b="1" dirty="0"/>
              <a:t>.30.89	</a:t>
            </a:r>
            <a:r>
              <a:rPr lang="en-US" sz="3200" b="1" dirty="0">
                <a:solidFill>
                  <a:srgbClr val="FF2121"/>
                </a:solidFill>
              </a:rPr>
              <a:t>Class B</a:t>
            </a:r>
          </a:p>
          <a:p>
            <a:pPr marL="457200" lvl="1" indent="0">
              <a:buNone/>
            </a:pPr>
            <a:r>
              <a:rPr lang="en-US" sz="3200" b="1" dirty="0">
                <a:solidFill>
                  <a:srgbClr val="FF2121"/>
                </a:solidFill>
              </a:rPr>
              <a:t>22.</a:t>
            </a:r>
            <a:r>
              <a:rPr lang="en-US" sz="3200" b="1" dirty="0"/>
              <a:t>8.56.107 		</a:t>
            </a:r>
            <a:r>
              <a:rPr lang="en-US" sz="3200" b="1" dirty="0">
                <a:solidFill>
                  <a:srgbClr val="FF2121"/>
                </a:solidFill>
              </a:rPr>
              <a:t>Class A</a:t>
            </a:r>
          </a:p>
          <a:p>
            <a:pPr marL="457200" lvl="1" indent="0">
              <a:buNone/>
            </a:pPr>
            <a:r>
              <a:rPr lang="en-US" sz="3200" b="1" dirty="0">
                <a:solidFill>
                  <a:srgbClr val="FF2121"/>
                </a:solidFill>
              </a:rPr>
              <a:t>192.168.16</a:t>
            </a:r>
            <a:r>
              <a:rPr lang="en-US" sz="3200" b="1" dirty="0"/>
              <a:t>.2 		</a:t>
            </a:r>
            <a:r>
              <a:rPr lang="en-US" sz="3200" b="1" dirty="0">
                <a:solidFill>
                  <a:srgbClr val="FF2121"/>
                </a:solidFill>
              </a:rPr>
              <a:t>Class C</a:t>
            </a:r>
          </a:p>
          <a:p>
            <a:pPr marL="457200" lvl="1" indent="0">
              <a:buNone/>
            </a:pPr>
            <a:r>
              <a:rPr lang="en-US" sz="3200" b="1" dirty="0">
                <a:solidFill>
                  <a:srgbClr val="FF2121"/>
                </a:solidFill>
              </a:rPr>
              <a:t>163.100</a:t>
            </a:r>
            <a:r>
              <a:rPr lang="en-US" sz="3200" b="1" dirty="0"/>
              <a:t>.5.1		</a:t>
            </a:r>
            <a:r>
              <a:rPr lang="en-US" sz="3200" b="1" dirty="0">
                <a:solidFill>
                  <a:srgbClr val="FF2121"/>
                </a:solidFill>
              </a:rPr>
              <a:t>Class B</a:t>
            </a:r>
          </a:p>
          <a:p>
            <a:pPr lvl="1"/>
            <a:endParaRPr lang="en-US" dirty="0"/>
          </a:p>
          <a:p>
            <a:pPr marL="457200" lvl="1" indent="0">
              <a:buNone/>
            </a:pPr>
            <a:endParaRPr lang="en-US" dirty="0"/>
          </a:p>
        </p:txBody>
      </p:sp>
    </p:spTree>
    <p:extLst>
      <p:ext uri="{BB962C8B-B14F-4D97-AF65-F5344CB8AC3E}">
        <p14:creationId xmlns:p14="http://schemas.microsoft.com/office/powerpoint/2010/main" val="3638673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Addressing</a:t>
            </a:r>
          </a:p>
        </p:txBody>
      </p:sp>
      <p:sp>
        <p:nvSpPr>
          <p:cNvPr id="3" name="Content Placeholder 2"/>
          <p:cNvSpPr>
            <a:spLocks noGrp="1"/>
          </p:cNvSpPr>
          <p:nvPr>
            <p:ph idx="1"/>
          </p:nvPr>
        </p:nvSpPr>
        <p:spPr>
          <a:xfrm>
            <a:off x="304800" y="1143000"/>
            <a:ext cx="11582400" cy="3149301"/>
          </a:xfrm>
        </p:spPr>
        <p:txBody>
          <a:bodyPr/>
          <a:lstStyle/>
          <a:p>
            <a:r>
              <a:rPr lang="en-US" dirty="0"/>
              <a:t>Network ID</a:t>
            </a:r>
          </a:p>
          <a:p>
            <a:pPr lvl="1"/>
            <a:r>
              <a:rPr lang="en-US" dirty="0"/>
              <a:t>Host on a network must identify with the network it is connected to</a:t>
            </a:r>
          </a:p>
          <a:p>
            <a:pPr lvl="1"/>
            <a:r>
              <a:rPr lang="en-US" dirty="0"/>
              <a:t>Network ID is an IP address used only to identify the network</a:t>
            </a:r>
          </a:p>
          <a:p>
            <a:pPr lvl="2"/>
            <a:r>
              <a:rPr lang="en-US" dirty="0"/>
              <a:t>Network ID is the first IP address in a range of IP addresses</a:t>
            </a:r>
          </a:p>
          <a:p>
            <a:pPr lvl="2"/>
            <a:r>
              <a:rPr lang="en-US" dirty="0"/>
              <a:t>Network ID cannot be assigned to any device</a:t>
            </a:r>
          </a:p>
          <a:p>
            <a:pPr lvl="2"/>
            <a:r>
              <a:rPr lang="en-US" dirty="0"/>
              <a:t>All zeros in the host portion of the address</a:t>
            </a:r>
          </a:p>
          <a:p>
            <a:pPr marL="457200" lvl="1" indent="0">
              <a:buNone/>
            </a:pPr>
            <a:endParaRPr lang="en-US" dirty="0"/>
          </a:p>
        </p:txBody>
      </p:sp>
      <p:sp>
        <p:nvSpPr>
          <p:cNvPr id="4" name="TextBox 3"/>
          <p:cNvSpPr txBox="1"/>
          <p:nvPr/>
        </p:nvSpPr>
        <p:spPr>
          <a:xfrm>
            <a:off x="8421187" y="3528508"/>
            <a:ext cx="3466013" cy="255454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08E20"/>
                </a:solidFill>
                <a:effectLst/>
                <a:uLnTx/>
                <a:uFillTx/>
                <a:latin typeface="Elephant" panose="02020904090505020303" pitchFamily="18" charset="0"/>
                <a:ea typeface="+mn-ea"/>
                <a:cs typeface="+mn-cs"/>
              </a:rPr>
              <a:t>200.23.45.0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AE00">
                    <a:lumMod val="75000"/>
                  </a:srgbClr>
                </a:solidFill>
                <a:effectLst/>
                <a:uLnTx/>
                <a:uFillTx/>
                <a:latin typeface="Elephant" panose="02020904090505020303" pitchFamily="18" charset="0"/>
                <a:ea typeface="+mn-ea"/>
                <a:cs typeface="+mn-cs"/>
              </a:rPr>
              <a:t>200.23.45.1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AE00">
                  <a:lumMod val="75000"/>
                </a:srgbClr>
              </a:solidFill>
              <a:effectLst/>
              <a:uLnTx/>
              <a:uFillTx/>
              <a:latin typeface="Elephant" panose="0202090409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AE00">
                    <a:lumMod val="75000"/>
                  </a:srgbClr>
                </a:solidFill>
                <a:effectLst/>
                <a:uLnTx/>
                <a:uFillTx/>
                <a:latin typeface="Elephant" panose="02020904090505020303" pitchFamily="18" charset="0"/>
                <a:ea typeface="+mn-ea"/>
                <a:cs typeface="+mn-cs"/>
              </a:rPr>
              <a:t>200.23.45.254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200.23.45.255</a:t>
            </a:r>
          </a:p>
        </p:txBody>
      </p:sp>
      <p:sp>
        <p:nvSpPr>
          <p:cNvPr id="5" name="Up-Down Arrow 4"/>
          <p:cNvSpPr/>
          <p:nvPr/>
        </p:nvSpPr>
        <p:spPr>
          <a:xfrm>
            <a:off x="8896574" y="4518212"/>
            <a:ext cx="193637" cy="518857"/>
          </a:xfrm>
          <a:prstGeom prst="up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6" name="Up-Down Arrow 5"/>
          <p:cNvSpPr/>
          <p:nvPr/>
        </p:nvSpPr>
        <p:spPr>
          <a:xfrm>
            <a:off x="10972800" y="4546351"/>
            <a:ext cx="193637" cy="518857"/>
          </a:xfrm>
          <a:prstGeom prst="up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7" name="Up-Down Arrow 6"/>
          <p:cNvSpPr/>
          <p:nvPr/>
        </p:nvSpPr>
        <p:spPr>
          <a:xfrm>
            <a:off x="9741050" y="4518211"/>
            <a:ext cx="193637" cy="518857"/>
          </a:xfrm>
          <a:prstGeom prst="up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 name="Up-Down Arrow 7"/>
          <p:cNvSpPr/>
          <p:nvPr/>
        </p:nvSpPr>
        <p:spPr>
          <a:xfrm>
            <a:off x="10410074" y="4516567"/>
            <a:ext cx="193637" cy="518857"/>
          </a:xfrm>
          <a:prstGeom prst="up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11" name="Straight Arrow Connector 10"/>
          <p:cNvCxnSpPr/>
          <p:nvPr/>
        </p:nvCxnSpPr>
        <p:spPr>
          <a:xfrm flipV="1">
            <a:off x="6260952" y="3797449"/>
            <a:ext cx="2160235" cy="1118796"/>
          </a:xfrm>
          <a:prstGeom prst="straightConnector1">
            <a:avLst/>
          </a:prstGeom>
          <a:ln w="76200">
            <a:solidFill>
              <a:srgbClr val="E08E2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29483" y="4668651"/>
            <a:ext cx="5643724" cy="83099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E08E20"/>
                </a:solidFill>
                <a:effectLst/>
                <a:uLnTx/>
                <a:uFillTx/>
                <a:latin typeface="Elephant" panose="02020904090505020303" pitchFamily="18" charset="0"/>
                <a:ea typeface="+mn-ea"/>
                <a:cs typeface="+mn-cs"/>
              </a:rPr>
              <a:t>The first IP in a range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E08E20"/>
                </a:solidFill>
                <a:effectLst/>
                <a:uLnTx/>
                <a:uFillTx/>
                <a:latin typeface="Elephant" panose="02020904090505020303" pitchFamily="18" charset="0"/>
                <a:ea typeface="+mn-ea"/>
                <a:cs typeface="+mn-cs"/>
              </a:rPr>
              <a:t>IP addresses will be the network ID</a:t>
            </a: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18301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Addressing</a:t>
            </a:r>
          </a:p>
        </p:txBody>
      </p:sp>
      <p:sp>
        <p:nvSpPr>
          <p:cNvPr id="3" name="Content Placeholder 2"/>
          <p:cNvSpPr>
            <a:spLocks noGrp="1"/>
          </p:cNvSpPr>
          <p:nvPr>
            <p:ph idx="1"/>
          </p:nvPr>
        </p:nvSpPr>
        <p:spPr>
          <a:xfrm>
            <a:off x="304800" y="1143000"/>
            <a:ext cx="11582400" cy="3149301"/>
          </a:xfrm>
        </p:spPr>
        <p:txBody>
          <a:bodyPr/>
          <a:lstStyle/>
          <a:p>
            <a:r>
              <a:rPr lang="en-US" dirty="0"/>
              <a:t>Broadcast Address</a:t>
            </a:r>
          </a:p>
          <a:p>
            <a:pPr lvl="1"/>
            <a:r>
              <a:rPr lang="en-US" dirty="0"/>
              <a:t>Used to message all network devices on the specific network ID</a:t>
            </a:r>
          </a:p>
          <a:p>
            <a:pPr lvl="2"/>
            <a:r>
              <a:rPr lang="en-US" dirty="0"/>
              <a:t>Broadcast IP is the last IP address in a range of IP addresses</a:t>
            </a:r>
          </a:p>
          <a:p>
            <a:pPr lvl="2"/>
            <a:r>
              <a:rPr lang="en-US" dirty="0"/>
              <a:t>Broadcast IP cannot be assigned to any device</a:t>
            </a:r>
          </a:p>
          <a:p>
            <a:pPr lvl="2"/>
            <a:r>
              <a:rPr lang="en-US" dirty="0"/>
              <a:t>All ones in the host portion of the address</a:t>
            </a:r>
          </a:p>
          <a:p>
            <a:pPr marL="457200" lvl="1" indent="0">
              <a:buNone/>
            </a:pPr>
            <a:endParaRPr lang="en-US" dirty="0"/>
          </a:p>
        </p:txBody>
      </p:sp>
      <p:sp>
        <p:nvSpPr>
          <p:cNvPr id="4" name="TextBox 3"/>
          <p:cNvSpPr txBox="1"/>
          <p:nvPr/>
        </p:nvSpPr>
        <p:spPr>
          <a:xfrm>
            <a:off x="8421187" y="3528508"/>
            <a:ext cx="3466013" cy="255454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08E20"/>
                </a:solidFill>
                <a:effectLst/>
                <a:uLnTx/>
                <a:uFillTx/>
                <a:latin typeface="Elephant" panose="02020904090505020303" pitchFamily="18" charset="0"/>
                <a:ea typeface="+mn-ea"/>
                <a:cs typeface="+mn-cs"/>
              </a:rPr>
              <a:t>200.23.45.0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AE00">
                    <a:lumMod val="75000"/>
                  </a:srgbClr>
                </a:solidFill>
                <a:effectLst/>
                <a:uLnTx/>
                <a:uFillTx/>
                <a:latin typeface="Elephant" panose="02020904090505020303" pitchFamily="18" charset="0"/>
                <a:ea typeface="+mn-ea"/>
                <a:cs typeface="+mn-cs"/>
              </a:rPr>
              <a:t>200.23.45.1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AE00">
                  <a:lumMod val="75000"/>
                </a:srgbClr>
              </a:solidFill>
              <a:effectLst/>
              <a:uLnTx/>
              <a:uFillTx/>
              <a:latin typeface="Elephant" panose="0202090409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AE00">
                    <a:lumMod val="75000"/>
                  </a:srgbClr>
                </a:solidFill>
                <a:effectLst/>
                <a:uLnTx/>
                <a:uFillTx/>
                <a:latin typeface="Elephant" panose="02020904090505020303" pitchFamily="18" charset="0"/>
                <a:ea typeface="+mn-ea"/>
                <a:cs typeface="+mn-cs"/>
              </a:rPr>
              <a:t>200.23.45.254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200.23.45.255</a:t>
            </a:r>
          </a:p>
        </p:txBody>
      </p:sp>
      <p:sp>
        <p:nvSpPr>
          <p:cNvPr id="5" name="Up-Down Arrow 4"/>
          <p:cNvSpPr/>
          <p:nvPr/>
        </p:nvSpPr>
        <p:spPr>
          <a:xfrm>
            <a:off x="8896574" y="4518212"/>
            <a:ext cx="193637" cy="518857"/>
          </a:xfrm>
          <a:prstGeom prst="up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6" name="Up-Down Arrow 5"/>
          <p:cNvSpPr/>
          <p:nvPr/>
        </p:nvSpPr>
        <p:spPr>
          <a:xfrm>
            <a:off x="10972800" y="4546351"/>
            <a:ext cx="193637" cy="518857"/>
          </a:xfrm>
          <a:prstGeom prst="up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7" name="Up-Down Arrow 6"/>
          <p:cNvSpPr/>
          <p:nvPr/>
        </p:nvSpPr>
        <p:spPr>
          <a:xfrm>
            <a:off x="9741050" y="4518211"/>
            <a:ext cx="193637" cy="518857"/>
          </a:xfrm>
          <a:prstGeom prst="up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 name="Up-Down Arrow 7"/>
          <p:cNvSpPr/>
          <p:nvPr/>
        </p:nvSpPr>
        <p:spPr>
          <a:xfrm>
            <a:off x="10410074" y="4516567"/>
            <a:ext cx="193637" cy="518857"/>
          </a:xfrm>
          <a:prstGeom prst="upDown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11" name="Straight Arrow Connector 10"/>
          <p:cNvCxnSpPr/>
          <p:nvPr/>
        </p:nvCxnSpPr>
        <p:spPr>
          <a:xfrm>
            <a:off x="6282466" y="5260489"/>
            <a:ext cx="2138721" cy="408791"/>
          </a:xfrm>
          <a:prstGeom prst="straightConnector1">
            <a:avLst/>
          </a:prstGeom>
          <a:ln w="76200">
            <a:solidFill>
              <a:srgbClr val="C00000"/>
            </a:solidFill>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29483" y="4668651"/>
            <a:ext cx="5978111" cy="83099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The last IP in a range of IP addresses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will be the broadcast IP</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Tree>
    <p:extLst>
      <p:ext uri="{BB962C8B-B14F-4D97-AF65-F5344CB8AC3E}">
        <p14:creationId xmlns:p14="http://schemas.microsoft.com/office/powerpoint/2010/main" val="593482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Mask</a:t>
            </a:r>
          </a:p>
        </p:txBody>
      </p:sp>
      <p:sp>
        <p:nvSpPr>
          <p:cNvPr id="3" name="Content Placeholder 2"/>
          <p:cNvSpPr>
            <a:spLocks noGrp="1"/>
          </p:cNvSpPr>
          <p:nvPr>
            <p:ph idx="1"/>
          </p:nvPr>
        </p:nvSpPr>
        <p:spPr>
          <a:xfrm>
            <a:off x="304800" y="1143000"/>
            <a:ext cx="11582400" cy="2706043"/>
          </a:xfrm>
        </p:spPr>
        <p:txBody>
          <a:bodyPr/>
          <a:lstStyle/>
          <a:p>
            <a:r>
              <a:rPr lang="en-US" dirty="0"/>
              <a:t>Subnet mask corresponds to each IP address</a:t>
            </a:r>
          </a:p>
          <a:p>
            <a:pPr lvl="1"/>
            <a:r>
              <a:rPr lang="en-US" dirty="0"/>
              <a:t>Similar to IP addresses, we use the dotted decimal numbering system</a:t>
            </a:r>
          </a:p>
          <a:p>
            <a:pPr lvl="1"/>
            <a:r>
              <a:rPr lang="en-US" dirty="0"/>
              <a:t>Based on the binary numbering system</a:t>
            </a:r>
          </a:p>
          <a:p>
            <a:pPr lvl="2"/>
            <a:r>
              <a:rPr lang="en-US" dirty="0"/>
              <a:t>A binary 1 in the subnet mask designates a network bit</a:t>
            </a:r>
          </a:p>
          <a:p>
            <a:pPr lvl="2"/>
            <a:r>
              <a:rPr lang="en-US" dirty="0"/>
              <a:t>A binary 0 in the subnet mask designates a host bit</a:t>
            </a:r>
          </a:p>
          <a:p>
            <a:pPr lvl="1"/>
            <a:endParaRPr lang="en-US" dirty="0"/>
          </a:p>
          <a:p>
            <a:pPr lvl="1"/>
            <a:endParaRPr lang="en-US" dirty="0"/>
          </a:p>
        </p:txBody>
      </p:sp>
      <p:grpSp>
        <p:nvGrpSpPr>
          <p:cNvPr id="7" name="Group 6"/>
          <p:cNvGrpSpPr/>
          <p:nvPr/>
        </p:nvGrpSpPr>
        <p:grpSpPr>
          <a:xfrm>
            <a:off x="1248898" y="3849043"/>
            <a:ext cx="9694204" cy="2136804"/>
            <a:chOff x="85228" y="3849043"/>
            <a:chExt cx="9694204" cy="2136804"/>
          </a:xfrm>
        </p:grpSpPr>
        <p:grpSp>
          <p:nvGrpSpPr>
            <p:cNvPr id="5" name="Group 4"/>
            <p:cNvGrpSpPr/>
            <p:nvPr/>
          </p:nvGrpSpPr>
          <p:grpSpPr>
            <a:xfrm>
              <a:off x="2293268" y="3849043"/>
              <a:ext cx="7486164" cy="2136804"/>
              <a:chOff x="2293268" y="3849043"/>
              <a:chExt cx="7486164" cy="2136804"/>
            </a:xfrm>
          </p:grpSpPr>
          <p:sp>
            <p:nvSpPr>
              <p:cNvPr id="34" name="Rounded Rectangle 33"/>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35" name="Rounded Rectangle 34"/>
              <p:cNvSpPr/>
              <p:nvPr/>
            </p:nvSpPr>
            <p:spPr>
              <a:xfrm>
                <a:off x="6104010" y="443682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01000101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69.</a:t>
                </a:r>
              </a:p>
            </p:txBody>
          </p:sp>
          <p:sp>
            <p:nvSpPr>
              <p:cNvPr id="36" name="Rounded Rectangle 35"/>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137</a:t>
                </a:r>
              </a:p>
            </p:txBody>
          </p:sp>
          <p:sp>
            <p:nvSpPr>
              <p:cNvPr id="41" name="Rounded Rectangle 40"/>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42" name="Rounded Rectangle 41"/>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3" name="Rounded Rectangle 42"/>
              <p:cNvSpPr/>
              <p:nvPr/>
            </p:nvSpPr>
            <p:spPr>
              <a:xfrm>
                <a:off x="7993361" y="527812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44" name="Rounded Rectangle 43"/>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5" name="Rounded Rectangle 44"/>
              <p:cNvSpPr/>
              <p:nvPr/>
            </p:nvSpPr>
            <p:spPr>
              <a:xfrm>
                <a:off x="6096000" y="527812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47" name="TextBox 46"/>
              <p:cNvSpPr txBox="1"/>
              <p:nvPr/>
            </p:nvSpPr>
            <p:spPr>
              <a:xfrm>
                <a:off x="4322730" y="3849043"/>
                <a:ext cx="1496588"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sp>
            <p:nvSpPr>
              <p:cNvPr id="48" name="TextBox 47"/>
              <p:cNvSpPr txBox="1"/>
              <p:nvPr/>
            </p:nvSpPr>
            <p:spPr>
              <a:xfrm>
                <a:off x="6557666" y="3852741"/>
                <a:ext cx="86273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Host</a:t>
                </a:r>
              </a:p>
            </p:txBody>
          </p:sp>
          <p:sp>
            <p:nvSpPr>
              <p:cNvPr id="49" name="TextBox 48"/>
              <p:cNvSpPr txBox="1"/>
              <p:nvPr/>
            </p:nvSpPr>
            <p:spPr>
              <a:xfrm>
                <a:off x="8455027" y="3852741"/>
                <a:ext cx="86273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Host</a:t>
                </a:r>
              </a:p>
            </p:txBody>
          </p:sp>
          <p:sp>
            <p:nvSpPr>
              <p:cNvPr id="50" name="TextBox 49"/>
              <p:cNvSpPr txBox="1"/>
              <p:nvPr/>
            </p:nvSpPr>
            <p:spPr>
              <a:xfrm>
                <a:off x="2417730" y="3849043"/>
                <a:ext cx="1494706"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grpSp>
        <p:sp>
          <p:nvSpPr>
            <p:cNvPr id="51" name="Rectangle 50"/>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52" name="Rectangle 51"/>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Tree>
    <p:extLst>
      <p:ext uri="{BB962C8B-B14F-4D97-AF65-F5344CB8AC3E}">
        <p14:creationId xmlns:p14="http://schemas.microsoft.com/office/powerpoint/2010/main" val="774794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Mask</a:t>
            </a:r>
          </a:p>
        </p:txBody>
      </p:sp>
      <p:sp>
        <p:nvSpPr>
          <p:cNvPr id="3" name="Content Placeholder 2"/>
          <p:cNvSpPr>
            <a:spLocks noGrp="1"/>
          </p:cNvSpPr>
          <p:nvPr>
            <p:ph idx="1"/>
          </p:nvPr>
        </p:nvSpPr>
        <p:spPr/>
        <p:txBody>
          <a:bodyPr/>
          <a:lstStyle/>
          <a:p>
            <a:r>
              <a:rPr lang="en-US" dirty="0"/>
              <a:t>First two octets refer to the network portion of this class B address</a:t>
            </a:r>
          </a:p>
          <a:p>
            <a:r>
              <a:rPr lang="en-US" dirty="0"/>
              <a:t>Second two octets refer to the host portion of this class B address</a:t>
            </a:r>
          </a:p>
          <a:p>
            <a:endParaRPr lang="en-US" dirty="0"/>
          </a:p>
          <a:p>
            <a:endParaRPr lang="en-US" dirty="0"/>
          </a:p>
          <a:p>
            <a:endParaRPr lang="en-US" dirty="0"/>
          </a:p>
          <a:p>
            <a:endParaRPr lang="en-US" dirty="0"/>
          </a:p>
          <a:p>
            <a:endParaRPr lang="en-US" dirty="0"/>
          </a:p>
          <a:p>
            <a:pPr lvl="1"/>
            <a:r>
              <a:rPr lang="en-US" dirty="0"/>
              <a:t>Note: all the 1 bits are network bits, all the 0s are host bits</a:t>
            </a:r>
          </a:p>
          <a:p>
            <a:endParaRPr lang="en-US" dirty="0"/>
          </a:p>
          <a:p>
            <a:pPr lvl="1"/>
            <a:endParaRPr lang="en-US" dirty="0"/>
          </a:p>
          <a:p>
            <a:pPr lvl="1"/>
            <a:endParaRPr lang="en-US" dirty="0"/>
          </a:p>
        </p:txBody>
      </p:sp>
      <p:grpSp>
        <p:nvGrpSpPr>
          <p:cNvPr id="43" name="Group 42"/>
          <p:cNvGrpSpPr/>
          <p:nvPr/>
        </p:nvGrpSpPr>
        <p:grpSpPr>
          <a:xfrm>
            <a:off x="1248898" y="2680643"/>
            <a:ext cx="9694204" cy="2136804"/>
            <a:chOff x="85228" y="3849043"/>
            <a:chExt cx="9694204" cy="2136804"/>
          </a:xfrm>
        </p:grpSpPr>
        <p:grpSp>
          <p:nvGrpSpPr>
            <p:cNvPr id="44" name="Group 43"/>
            <p:cNvGrpSpPr/>
            <p:nvPr/>
          </p:nvGrpSpPr>
          <p:grpSpPr>
            <a:xfrm>
              <a:off x="2293268" y="3849043"/>
              <a:ext cx="7486164" cy="2136804"/>
              <a:chOff x="2293268" y="3849043"/>
              <a:chExt cx="7486164" cy="2136804"/>
            </a:xfrm>
          </p:grpSpPr>
          <p:sp>
            <p:nvSpPr>
              <p:cNvPr id="47" name="Rounded Rectangle 46"/>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48" name="Rounded Rectangle 47"/>
              <p:cNvSpPr/>
              <p:nvPr/>
            </p:nvSpPr>
            <p:spPr>
              <a:xfrm>
                <a:off x="6104010" y="443682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01000101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69.</a:t>
                </a:r>
              </a:p>
            </p:txBody>
          </p:sp>
          <p:sp>
            <p:nvSpPr>
              <p:cNvPr id="49" name="Rounded Rectangle 48"/>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137</a:t>
                </a:r>
              </a:p>
            </p:txBody>
          </p:sp>
          <p:sp>
            <p:nvSpPr>
              <p:cNvPr id="50" name="Rounded Rectangle 49"/>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51" name="Rounded Rectangle 50"/>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52" name="Rounded Rectangle 51"/>
              <p:cNvSpPr/>
              <p:nvPr/>
            </p:nvSpPr>
            <p:spPr>
              <a:xfrm>
                <a:off x="7993361" y="527812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53" name="Rounded Rectangle 52"/>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54" name="Rounded Rectangle 53"/>
              <p:cNvSpPr/>
              <p:nvPr/>
            </p:nvSpPr>
            <p:spPr>
              <a:xfrm>
                <a:off x="6096000" y="527812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55" name="TextBox 54"/>
              <p:cNvSpPr txBox="1"/>
              <p:nvPr/>
            </p:nvSpPr>
            <p:spPr>
              <a:xfrm>
                <a:off x="4322730" y="3849043"/>
                <a:ext cx="1496588"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sp>
            <p:nvSpPr>
              <p:cNvPr id="56" name="TextBox 55"/>
              <p:cNvSpPr txBox="1"/>
              <p:nvPr/>
            </p:nvSpPr>
            <p:spPr>
              <a:xfrm>
                <a:off x="6557666" y="3852741"/>
                <a:ext cx="86273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Host</a:t>
                </a:r>
              </a:p>
            </p:txBody>
          </p:sp>
          <p:sp>
            <p:nvSpPr>
              <p:cNvPr id="57" name="TextBox 56"/>
              <p:cNvSpPr txBox="1"/>
              <p:nvPr/>
            </p:nvSpPr>
            <p:spPr>
              <a:xfrm>
                <a:off x="8455027" y="3852741"/>
                <a:ext cx="86273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Host</a:t>
                </a:r>
              </a:p>
            </p:txBody>
          </p:sp>
          <p:sp>
            <p:nvSpPr>
              <p:cNvPr id="58" name="TextBox 57"/>
              <p:cNvSpPr txBox="1"/>
              <p:nvPr/>
            </p:nvSpPr>
            <p:spPr>
              <a:xfrm>
                <a:off x="2417730" y="3849043"/>
                <a:ext cx="1494706"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grpSp>
        <p:sp>
          <p:nvSpPr>
            <p:cNvPr id="45" name="Rectangle 44"/>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46" name="Rectangle 45"/>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Tree>
    <p:extLst>
      <p:ext uri="{BB962C8B-B14F-4D97-AF65-F5344CB8AC3E}">
        <p14:creationId xmlns:p14="http://schemas.microsoft.com/office/powerpoint/2010/main" val="4030754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Mask</a:t>
            </a:r>
          </a:p>
        </p:txBody>
      </p:sp>
      <p:sp>
        <p:nvSpPr>
          <p:cNvPr id="3" name="Content Placeholder 2"/>
          <p:cNvSpPr>
            <a:spLocks noGrp="1"/>
          </p:cNvSpPr>
          <p:nvPr>
            <p:ph idx="1"/>
          </p:nvPr>
        </p:nvSpPr>
        <p:spPr/>
        <p:txBody>
          <a:bodyPr/>
          <a:lstStyle/>
          <a:p>
            <a:r>
              <a:rPr lang="en-US" dirty="0"/>
              <a:t>Default subnet masks</a:t>
            </a:r>
          </a:p>
          <a:p>
            <a:pPr marL="457200" lvl="1" indent="0">
              <a:buNone/>
            </a:pPr>
            <a:endParaRPr lang="en-US" dirty="0"/>
          </a:p>
          <a:p>
            <a:pPr lvl="1"/>
            <a:endParaRPr lang="en-US" dirty="0"/>
          </a:p>
          <a:p>
            <a:pPr lvl="1"/>
            <a:endParaRPr lang="en-US" dirty="0"/>
          </a:p>
          <a:p>
            <a:endParaRPr lang="en-US" dirty="0"/>
          </a:p>
          <a:p>
            <a:pPr lvl="1"/>
            <a:endParaRPr lang="en-US" dirty="0"/>
          </a:p>
          <a:p>
            <a:pPr lvl="1"/>
            <a:endParaRPr lang="en-US" dirty="0"/>
          </a:p>
        </p:txBody>
      </p:sp>
      <p:sp>
        <p:nvSpPr>
          <p:cNvPr id="36" name="Rounded Rectangle 35"/>
          <p:cNvSpPr/>
          <p:nvPr/>
        </p:nvSpPr>
        <p:spPr>
          <a:xfrm>
            <a:off x="3526653" y="2608329"/>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7" name="Rounded Rectangle 36"/>
          <p:cNvSpPr/>
          <p:nvPr/>
        </p:nvSpPr>
        <p:spPr>
          <a:xfrm>
            <a:off x="7337395" y="2611744"/>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38" name="Rounded Rectangle 37"/>
          <p:cNvSpPr/>
          <p:nvPr/>
        </p:nvSpPr>
        <p:spPr>
          <a:xfrm>
            <a:off x="9226746" y="2609769"/>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39" name="Rounded Rectangle 38"/>
          <p:cNvSpPr/>
          <p:nvPr/>
        </p:nvSpPr>
        <p:spPr>
          <a:xfrm>
            <a:off x="5432024" y="2609769"/>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40" name="Rounded Rectangle 39"/>
          <p:cNvSpPr/>
          <p:nvPr/>
        </p:nvSpPr>
        <p:spPr>
          <a:xfrm>
            <a:off x="3526653" y="3451604"/>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1" name="Rounded Rectangle 40"/>
          <p:cNvSpPr/>
          <p:nvPr/>
        </p:nvSpPr>
        <p:spPr>
          <a:xfrm>
            <a:off x="9226746" y="3453044"/>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42" name="Rounded Rectangle 41"/>
          <p:cNvSpPr/>
          <p:nvPr/>
        </p:nvSpPr>
        <p:spPr>
          <a:xfrm>
            <a:off x="5432024" y="3453044"/>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3" name="Rounded Rectangle 42"/>
          <p:cNvSpPr/>
          <p:nvPr/>
        </p:nvSpPr>
        <p:spPr>
          <a:xfrm>
            <a:off x="7329385" y="3453044"/>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48" name="Rounded Rectangle 47"/>
          <p:cNvSpPr/>
          <p:nvPr/>
        </p:nvSpPr>
        <p:spPr>
          <a:xfrm>
            <a:off x="3526653" y="4293208"/>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9" name="Rounded Rectangle 48"/>
          <p:cNvSpPr/>
          <p:nvPr/>
        </p:nvSpPr>
        <p:spPr>
          <a:xfrm>
            <a:off x="9226746" y="4294648"/>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50" name="Rounded Rectangle 49"/>
          <p:cNvSpPr/>
          <p:nvPr/>
        </p:nvSpPr>
        <p:spPr>
          <a:xfrm>
            <a:off x="5432024" y="4294648"/>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51" name="Rounded Rectangle 50"/>
          <p:cNvSpPr/>
          <p:nvPr/>
        </p:nvSpPr>
        <p:spPr>
          <a:xfrm>
            <a:off x="7329385" y="4294648"/>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52" name="Rectangle 51"/>
          <p:cNvSpPr/>
          <p:nvPr/>
        </p:nvSpPr>
        <p:spPr>
          <a:xfrm>
            <a:off x="1179183" y="2731359"/>
            <a:ext cx="2348272"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Class A or /8   </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53" name="Rectangle 52"/>
          <p:cNvSpPr/>
          <p:nvPr/>
        </p:nvSpPr>
        <p:spPr>
          <a:xfrm>
            <a:off x="1189602" y="3574634"/>
            <a:ext cx="2327433"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Class B or /16</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54" name="Rectangle 53"/>
          <p:cNvSpPr/>
          <p:nvPr/>
        </p:nvSpPr>
        <p:spPr>
          <a:xfrm>
            <a:off x="1179985" y="4417909"/>
            <a:ext cx="2346668"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Class C or /24</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Tree>
    <p:extLst>
      <p:ext uri="{BB962C8B-B14F-4D97-AF65-F5344CB8AC3E}">
        <p14:creationId xmlns:p14="http://schemas.microsoft.com/office/powerpoint/2010/main" val="1985495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Convert host bits in a Classful network to be used as network bits</a:t>
            </a:r>
          </a:p>
          <a:p>
            <a:pPr lvl="1"/>
            <a:r>
              <a:rPr lang="en-US" dirty="0"/>
              <a:t>Subnetting allows an administrator to create more networks</a:t>
            </a:r>
          </a:p>
          <a:p>
            <a:pPr lvl="1"/>
            <a:r>
              <a:rPr lang="en-US" dirty="0"/>
              <a:t>Creates more (smaller) networks, each network has a range of IP addresses</a:t>
            </a:r>
          </a:p>
          <a:p>
            <a:pPr lvl="1"/>
            <a:r>
              <a:rPr lang="en-US" dirty="0"/>
              <a:t>Classless addresses are created when subnetting a Classful network</a:t>
            </a:r>
          </a:p>
          <a:p>
            <a:pPr marL="457200" lvl="1" indent="0">
              <a:buNone/>
            </a:pPr>
            <a:endParaRPr lang="en-US" dirty="0"/>
          </a:p>
        </p:txBody>
      </p:sp>
      <p:sp>
        <p:nvSpPr>
          <p:cNvPr id="6" name="Rounded Rectangle 5"/>
          <p:cNvSpPr/>
          <p:nvPr/>
        </p:nvSpPr>
        <p:spPr>
          <a:xfrm>
            <a:off x="2396353" y="4420208"/>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Network</a:t>
            </a:r>
          </a:p>
        </p:txBody>
      </p:sp>
      <p:sp>
        <p:nvSpPr>
          <p:cNvPr id="7" name="Rounded Rectangle 6"/>
          <p:cNvSpPr/>
          <p:nvPr/>
        </p:nvSpPr>
        <p:spPr>
          <a:xfrm>
            <a:off x="8096446" y="4421648"/>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Host</a:t>
            </a:r>
          </a:p>
        </p:txBody>
      </p:sp>
      <p:sp>
        <p:nvSpPr>
          <p:cNvPr id="8" name="Rounded Rectangle 7"/>
          <p:cNvSpPr/>
          <p:nvPr/>
        </p:nvSpPr>
        <p:spPr>
          <a:xfrm>
            <a:off x="4301724" y="4421648"/>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Network</a:t>
            </a:r>
          </a:p>
        </p:txBody>
      </p:sp>
      <p:sp>
        <p:nvSpPr>
          <p:cNvPr id="9" name="Rounded Rectangle 8"/>
          <p:cNvSpPr/>
          <p:nvPr/>
        </p:nvSpPr>
        <p:spPr>
          <a:xfrm>
            <a:off x="6199085" y="4421648"/>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New Roman"/>
                <a:ea typeface="+mn-ea"/>
                <a:cs typeface="+mn-cs"/>
              </a:rPr>
              <a:t>Subnet</a:t>
            </a:r>
          </a:p>
        </p:txBody>
      </p:sp>
    </p:spTree>
    <p:extLst>
      <p:ext uri="{BB962C8B-B14F-4D97-AF65-F5344CB8AC3E}">
        <p14:creationId xmlns:p14="http://schemas.microsoft.com/office/powerpoint/2010/main" val="2967848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Subnetting a class B address</a:t>
            </a:r>
          </a:p>
          <a:p>
            <a:pPr lvl="1"/>
            <a:endParaRPr lang="en-US" dirty="0"/>
          </a:p>
          <a:p>
            <a:pPr marL="457200" lvl="1" indent="0">
              <a:buNone/>
            </a:pPr>
            <a:endParaRPr lang="en-US" dirty="0"/>
          </a:p>
        </p:txBody>
      </p:sp>
      <p:sp>
        <p:nvSpPr>
          <p:cNvPr id="14" name="Right Brace 13"/>
          <p:cNvSpPr/>
          <p:nvPr/>
        </p:nvSpPr>
        <p:spPr>
          <a:xfrm rot="5400000">
            <a:off x="4713202" y="1429137"/>
            <a:ext cx="428307" cy="3691442"/>
          </a:xfrm>
          <a:prstGeom prst="rightBrace">
            <a:avLst>
              <a:gd name="adj1" fmla="val 8333"/>
              <a:gd name="adj2" fmla="val 48948"/>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28" name="Right Brace 27"/>
          <p:cNvSpPr/>
          <p:nvPr/>
        </p:nvSpPr>
        <p:spPr>
          <a:xfrm rot="5400000">
            <a:off x="8511928" y="1423258"/>
            <a:ext cx="428307" cy="3683433"/>
          </a:xfrm>
          <a:prstGeom prst="rightBrace">
            <a:avLst>
              <a:gd name="adj1" fmla="val 8333"/>
              <a:gd name="adj2" fmla="val 48948"/>
            </a:avLst>
          </a:prstGeom>
          <a:ln w="19050">
            <a:solidFill>
              <a:srgbClr val="63A55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29" name="TextBox 28"/>
          <p:cNvSpPr txBox="1"/>
          <p:nvPr/>
        </p:nvSpPr>
        <p:spPr>
          <a:xfrm>
            <a:off x="4386979" y="3556683"/>
            <a:ext cx="1123962"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Elephant" panose="02020904090505020303" pitchFamily="18" charset="0"/>
                <a:ea typeface="+mn-ea"/>
                <a:cs typeface="+mn-cs"/>
              </a:rPr>
              <a:t>16 bits</a:t>
            </a:r>
          </a:p>
        </p:txBody>
      </p:sp>
      <p:sp>
        <p:nvSpPr>
          <p:cNvPr id="30" name="TextBox 29"/>
          <p:cNvSpPr txBox="1"/>
          <p:nvPr/>
        </p:nvSpPr>
        <p:spPr>
          <a:xfrm>
            <a:off x="8164901" y="3555404"/>
            <a:ext cx="1122359"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63A551"/>
                </a:solidFill>
                <a:effectLst/>
                <a:uLnTx/>
                <a:uFillTx/>
                <a:latin typeface="Elephant" panose="02020904090505020303" pitchFamily="18" charset="0"/>
                <a:ea typeface="+mn-ea"/>
                <a:cs typeface="+mn-cs"/>
              </a:rPr>
              <a:t>16 bits</a:t>
            </a:r>
          </a:p>
        </p:txBody>
      </p:sp>
      <p:sp>
        <p:nvSpPr>
          <p:cNvPr id="31" name="Right Brace 30"/>
          <p:cNvSpPr/>
          <p:nvPr/>
        </p:nvSpPr>
        <p:spPr>
          <a:xfrm rot="5400000">
            <a:off x="4713200" y="3678493"/>
            <a:ext cx="428307" cy="3691442"/>
          </a:xfrm>
          <a:prstGeom prst="rightBrace">
            <a:avLst>
              <a:gd name="adj1" fmla="val 8333"/>
              <a:gd name="adj2" fmla="val 48948"/>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32" name="Right Brace 31"/>
          <p:cNvSpPr/>
          <p:nvPr/>
        </p:nvSpPr>
        <p:spPr>
          <a:xfrm rot="5400000">
            <a:off x="9460607" y="4633629"/>
            <a:ext cx="428307" cy="1786071"/>
          </a:xfrm>
          <a:prstGeom prst="rightBrace">
            <a:avLst>
              <a:gd name="adj1" fmla="val 8333"/>
              <a:gd name="adj2" fmla="val 48948"/>
            </a:avLst>
          </a:prstGeom>
          <a:ln w="19050">
            <a:solidFill>
              <a:srgbClr val="63A55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33" name="TextBox 32"/>
          <p:cNvSpPr txBox="1"/>
          <p:nvPr/>
        </p:nvSpPr>
        <p:spPr>
          <a:xfrm>
            <a:off x="4419040" y="5806963"/>
            <a:ext cx="1122359"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Elephant" panose="02020904090505020303" pitchFamily="18" charset="0"/>
                <a:ea typeface="+mn-ea"/>
                <a:cs typeface="+mn-cs"/>
              </a:rPr>
              <a:t>16 bits</a:t>
            </a:r>
          </a:p>
        </p:txBody>
      </p:sp>
      <p:sp>
        <p:nvSpPr>
          <p:cNvPr id="34" name="TextBox 33"/>
          <p:cNvSpPr txBox="1"/>
          <p:nvPr/>
        </p:nvSpPr>
        <p:spPr>
          <a:xfrm>
            <a:off x="9192128" y="5738368"/>
            <a:ext cx="965264"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63A551"/>
                </a:solidFill>
                <a:effectLst/>
                <a:uLnTx/>
                <a:uFillTx/>
                <a:latin typeface="Elephant" panose="02020904090505020303" pitchFamily="18" charset="0"/>
                <a:ea typeface="+mn-ea"/>
                <a:cs typeface="+mn-cs"/>
              </a:rPr>
              <a:t>8 bits</a:t>
            </a:r>
          </a:p>
        </p:txBody>
      </p:sp>
      <p:sp>
        <p:nvSpPr>
          <p:cNvPr id="35" name="Right Brace 34"/>
          <p:cNvSpPr/>
          <p:nvPr/>
        </p:nvSpPr>
        <p:spPr>
          <a:xfrm rot="5400000">
            <a:off x="7563246" y="4631179"/>
            <a:ext cx="428307" cy="1786071"/>
          </a:xfrm>
          <a:prstGeom prst="rightBrace">
            <a:avLst>
              <a:gd name="adj1" fmla="val 8333"/>
              <a:gd name="adj2" fmla="val 4894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36" name="TextBox 35"/>
          <p:cNvSpPr txBox="1"/>
          <p:nvPr/>
        </p:nvSpPr>
        <p:spPr>
          <a:xfrm>
            <a:off x="7294767" y="5779451"/>
            <a:ext cx="965264"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618FFD">
                    <a:lumMod val="75000"/>
                  </a:srgbClr>
                </a:solidFill>
                <a:effectLst/>
                <a:uLnTx/>
                <a:uFillTx/>
                <a:latin typeface="Elephant" panose="02020904090505020303" pitchFamily="18" charset="0"/>
                <a:ea typeface="+mn-ea"/>
                <a:cs typeface="+mn-cs"/>
              </a:rPr>
              <a:t>8 bits</a:t>
            </a:r>
          </a:p>
        </p:txBody>
      </p:sp>
      <p:sp>
        <p:nvSpPr>
          <p:cNvPr id="24" name="Rounded Rectangle 23"/>
          <p:cNvSpPr/>
          <p:nvPr/>
        </p:nvSpPr>
        <p:spPr>
          <a:xfrm>
            <a:off x="3081633" y="4355413"/>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7" name="Rounded Rectangle 36"/>
          <p:cNvSpPr/>
          <p:nvPr/>
        </p:nvSpPr>
        <p:spPr>
          <a:xfrm>
            <a:off x="8781726" y="4356853"/>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38" name="Rounded Rectangle 37"/>
          <p:cNvSpPr/>
          <p:nvPr/>
        </p:nvSpPr>
        <p:spPr>
          <a:xfrm>
            <a:off x="4987004" y="4356853"/>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9" name="Rounded Rectangle 38"/>
          <p:cNvSpPr/>
          <p:nvPr/>
        </p:nvSpPr>
        <p:spPr>
          <a:xfrm>
            <a:off x="6884365" y="4356853"/>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0" name="Rounded Rectangle 39"/>
          <p:cNvSpPr/>
          <p:nvPr/>
        </p:nvSpPr>
        <p:spPr>
          <a:xfrm>
            <a:off x="3081635" y="2258968"/>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1" name="Rounded Rectangle 40"/>
          <p:cNvSpPr/>
          <p:nvPr/>
        </p:nvSpPr>
        <p:spPr>
          <a:xfrm>
            <a:off x="8781728" y="2260408"/>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42" name="Rounded Rectangle 41"/>
          <p:cNvSpPr/>
          <p:nvPr/>
        </p:nvSpPr>
        <p:spPr>
          <a:xfrm>
            <a:off x="4987006" y="2260408"/>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3" name="Rounded Rectangle 42"/>
          <p:cNvSpPr/>
          <p:nvPr/>
        </p:nvSpPr>
        <p:spPr>
          <a:xfrm>
            <a:off x="6884367" y="2260408"/>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44" name="Rectangle 43"/>
          <p:cNvSpPr/>
          <p:nvPr/>
        </p:nvSpPr>
        <p:spPr>
          <a:xfrm>
            <a:off x="828790" y="2197332"/>
            <a:ext cx="2166363"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Classful B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p>
        </p:txBody>
      </p:sp>
      <p:sp>
        <p:nvSpPr>
          <p:cNvPr id="45" name="Rectangle 44"/>
          <p:cNvSpPr/>
          <p:nvPr/>
        </p:nvSpPr>
        <p:spPr>
          <a:xfrm>
            <a:off x="828790" y="4293777"/>
            <a:ext cx="2166362"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Class</a:t>
            </a:r>
            <a:r>
              <a:rPr kumimoji="0" lang="en-US" sz="2400" b="0" i="1"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less</a:t>
            </a: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 B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p>
        </p:txBody>
      </p:sp>
    </p:spTree>
    <p:extLst>
      <p:ext uri="{BB962C8B-B14F-4D97-AF65-F5344CB8AC3E}">
        <p14:creationId xmlns:p14="http://schemas.microsoft.com/office/powerpoint/2010/main" val="2707463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Subnetting a class B address</a:t>
            </a:r>
          </a:p>
          <a:p>
            <a:pPr lvl="1"/>
            <a:r>
              <a:rPr lang="en-US" dirty="0"/>
              <a:t>8 bits in subnet field creates 256 subnets (2</a:t>
            </a:r>
            <a:r>
              <a:rPr lang="en-US" baseline="44000" dirty="0"/>
              <a:t>s</a:t>
            </a:r>
            <a:r>
              <a:rPr lang="en-US" dirty="0"/>
              <a:t> = number of subnets)</a:t>
            </a:r>
          </a:p>
          <a:p>
            <a:pPr lvl="1"/>
            <a:r>
              <a:rPr lang="en-US" dirty="0"/>
              <a:t>8 bits in host field provides 254 hosts (2</a:t>
            </a:r>
            <a:r>
              <a:rPr lang="en-US" baseline="44000" dirty="0">
                <a:solidFill>
                  <a:srgbClr val="FF0000"/>
                </a:solidFill>
              </a:rPr>
              <a:t>h</a:t>
            </a:r>
            <a:r>
              <a:rPr lang="en-US" dirty="0"/>
              <a:t> – 2 or 2</a:t>
            </a:r>
            <a:r>
              <a:rPr lang="en-US" baseline="44000" dirty="0">
                <a:solidFill>
                  <a:srgbClr val="FF0000"/>
                </a:solidFill>
              </a:rPr>
              <a:t># of host bits</a:t>
            </a:r>
            <a:r>
              <a:rPr lang="en-US" dirty="0"/>
              <a:t> – 2)</a:t>
            </a:r>
          </a:p>
          <a:p>
            <a:pPr lvl="1"/>
            <a:endParaRPr lang="en-US" dirty="0"/>
          </a:p>
          <a:p>
            <a:pPr lvl="1"/>
            <a:endParaRPr lang="en-US" dirty="0"/>
          </a:p>
          <a:p>
            <a:pPr lvl="1"/>
            <a:endParaRPr lang="en-US" dirty="0"/>
          </a:p>
          <a:p>
            <a:pPr lvl="1"/>
            <a:endParaRPr lang="en-US" dirty="0"/>
          </a:p>
          <a:p>
            <a:pPr lvl="1"/>
            <a:endParaRPr lang="en-US" dirty="0"/>
          </a:p>
          <a:p>
            <a:pPr lvl="1"/>
            <a:r>
              <a:rPr lang="en-US" dirty="0"/>
              <a:t>Remember: we started with 65,534 hosts with this class B address</a:t>
            </a:r>
          </a:p>
          <a:p>
            <a:pPr lvl="1"/>
            <a:endParaRPr lang="en-US" dirty="0"/>
          </a:p>
        </p:txBody>
      </p:sp>
      <p:grpSp>
        <p:nvGrpSpPr>
          <p:cNvPr id="4" name="Group 3"/>
          <p:cNvGrpSpPr/>
          <p:nvPr/>
        </p:nvGrpSpPr>
        <p:grpSpPr>
          <a:xfrm>
            <a:off x="2352918" y="3174313"/>
            <a:ext cx="7486164" cy="1882437"/>
            <a:chOff x="3081633" y="4355413"/>
            <a:chExt cx="7486164" cy="1882437"/>
          </a:xfrm>
        </p:grpSpPr>
        <p:sp>
          <p:nvSpPr>
            <p:cNvPr id="15" name="Right Brace 14"/>
            <p:cNvSpPr/>
            <p:nvPr/>
          </p:nvSpPr>
          <p:spPr>
            <a:xfrm rot="5400000">
              <a:off x="4713200" y="3678493"/>
              <a:ext cx="428307" cy="3691442"/>
            </a:xfrm>
            <a:prstGeom prst="rightBrace">
              <a:avLst>
                <a:gd name="adj1" fmla="val 8333"/>
                <a:gd name="adj2" fmla="val 48948"/>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16" name="Right Brace 15"/>
            <p:cNvSpPr/>
            <p:nvPr/>
          </p:nvSpPr>
          <p:spPr>
            <a:xfrm rot="5400000">
              <a:off x="9460607" y="4633629"/>
              <a:ext cx="428307" cy="1786071"/>
            </a:xfrm>
            <a:prstGeom prst="rightBrace">
              <a:avLst>
                <a:gd name="adj1" fmla="val 8333"/>
                <a:gd name="adj2" fmla="val 48948"/>
              </a:avLst>
            </a:prstGeom>
            <a:ln w="19050">
              <a:solidFill>
                <a:srgbClr val="63A55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17" name="TextBox 16"/>
            <p:cNvSpPr txBox="1"/>
            <p:nvPr/>
          </p:nvSpPr>
          <p:spPr>
            <a:xfrm>
              <a:off x="4419040" y="5806963"/>
              <a:ext cx="1122359"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7030A0"/>
                  </a:solidFill>
                  <a:effectLst/>
                  <a:uLnTx/>
                  <a:uFillTx/>
                  <a:latin typeface="Elephant" panose="02020904090505020303" pitchFamily="18" charset="0"/>
                  <a:ea typeface="+mn-ea"/>
                  <a:cs typeface="+mn-cs"/>
                </a:rPr>
                <a:t>16 bits</a:t>
              </a:r>
            </a:p>
          </p:txBody>
        </p:sp>
        <p:sp>
          <p:nvSpPr>
            <p:cNvPr id="18" name="TextBox 17"/>
            <p:cNvSpPr txBox="1"/>
            <p:nvPr/>
          </p:nvSpPr>
          <p:spPr>
            <a:xfrm>
              <a:off x="9192128" y="5738368"/>
              <a:ext cx="965264"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63A551"/>
                  </a:solidFill>
                  <a:effectLst/>
                  <a:uLnTx/>
                  <a:uFillTx/>
                  <a:latin typeface="Elephant" panose="02020904090505020303" pitchFamily="18" charset="0"/>
                  <a:ea typeface="+mn-ea"/>
                  <a:cs typeface="+mn-cs"/>
                </a:rPr>
                <a:t>8 bits</a:t>
              </a:r>
            </a:p>
          </p:txBody>
        </p:sp>
        <p:sp>
          <p:nvSpPr>
            <p:cNvPr id="19" name="Right Brace 18"/>
            <p:cNvSpPr/>
            <p:nvPr/>
          </p:nvSpPr>
          <p:spPr>
            <a:xfrm rot="5400000">
              <a:off x="7563246" y="4631179"/>
              <a:ext cx="428307" cy="1786071"/>
            </a:xfrm>
            <a:prstGeom prst="rightBrace">
              <a:avLst>
                <a:gd name="adj1" fmla="val 8333"/>
                <a:gd name="adj2" fmla="val 4894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20" name="TextBox 19"/>
            <p:cNvSpPr txBox="1"/>
            <p:nvPr/>
          </p:nvSpPr>
          <p:spPr>
            <a:xfrm>
              <a:off x="7294767" y="5779451"/>
              <a:ext cx="965264"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618FFD">
                      <a:lumMod val="75000"/>
                    </a:srgbClr>
                  </a:solidFill>
                  <a:effectLst/>
                  <a:uLnTx/>
                  <a:uFillTx/>
                  <a:latin typeface="Elephant" panose="02020904090505020303" pitchFamily="18" charset="0"/>
                  <a:ea typeface="+mn-ea"/>
                  <a:cs typeface="+mn-cs"/>
                </a:rPr>
                <a:t>8 bits</a:t>
              </a:r>
            </a:p>
          </p:txBody>
        </p:sp>
        <p:sp>
          <p:nvSpPr>
            <p:cNvPr id="21" name="Rounded Rectangle 20"/>
            <p:cNvSpPr/>
            <p:nvPr/>
          </p:nvSpPr>
          <p:spPr>
            <a:xfrm>
              <a:off x="3081633" y="4355413"/>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24" name="Rounded Rectangle 23"/>
            <p:cNvSpPr/>
            <p:nvPr/>
          </p:nvSpPr>
          <p:spPr>
            <a:xfrm>
              <a:off x="8781726" y="4356853"/>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8" name="Rounded Rectangle 27"/>
            <p:cNvSpPr/>
            <p:nvPr/>
          </p:nvSpPr>
          <p:spPr>
            <a:xfrm>
              <a:off x="4987004" y="4356853"/>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29" name="Rounded Rectangle 28"/>
            <p:cNvSpPr/>
            <p:nvPr/>
          </p:nvSpPr>
          <p:spPr>
            <a:xfrm>
              <a:off x="6884365" y="4356853"/>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grpSp>
    </p:spTree>
    <p:extLst>
      <p:ext uri="{BB962C8B-B14F-4D97-AF65-F5344CB8AC3E}">
        <p14:creationId xmlns:p14="http://schemas.microsoft.com/office/powerpoint/2010/main" val="374652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a:xfrm>
            <a:off x="304800" y="1143000"/>
            <a:ext cx="11582400" cy="2439444"/>
          </a:xfrm>
        </p:spPr>
        <p:txBody>
          <a:bodyPr/>
          <a:lstStyle/>
          <a:p>
            <a:r>
              <a:rPr lang="en-US" dirty="0"/>
              <a:t>Creating subnetworks </a:t>
            </a:r>
          </a:p>
          <a:p>
            <a:pPr lvl="1"/>
            <a:r>
              <a:rPr lang="en-US" dirty="0"/>
              <a:t>How many </a:t>
            </a:r>
            <a:r>
              <a:rPr lang="en-US" i="1" dirty="0"/>
              <a:t>subnets</a:t>
            </a:r>
            <a:r>
              <a:rPr lang="en-US" dirty="0"/>
              <a:t> can you create? </a:t>
            </a:r>
          </a:p>
          <a:p>
            <a:pPr lvl="1"/>
            <a:r>
              <a:rPr lang="en-US" dirty="0"/>
              <a:t>Use the formula: 2</a:t>
            </a:r>
            <a:r>
              <a:rPr lang="en-US" baseline="30000" dirty="0"/>
              <a:t>s</a:t>
            </a:r>
            <a:r>
              <a:rPr lang="en-US" dirty="0"/>
              <a:t> = # of subnets</a:t>
            </a:r>
          </a:p>
          <a:p>
            <a:pPr lvl="2"/>
            <a:r>
              <a:rPr lang="en-US" dirty="0"/>
              <a:t>2</a:t>
            </a:r>
            <a:r>
              <a:rPr lang="en-US" baseline="30000" dirty="0"/>
              <a:t>s</a:t>
            </a:r>
            <a:r>
              <a:rPr lang="en-US" dirty="0"/>
              <a:t>: S = subnet bits</a:t>
            </a:r>
          </a:p>
          <a:p>
            <a:pPr lvl="2"/>
            <a:r>
              <a:rPr lang="en-US" dirty="0"/>
              <a:t>Subnet bit: was host bit (0) but now network bit (1)</a:t>
            </a:r>
          </a:p>
          <a:p>
            <a:pPr marL="914400" lvl="2" indent="0">
              <a:buNone/>
            </a:pPr>
            <a:endParaRPr lang="en-US" dirty="0"/>
          </a:p>
        </p:txBody>
      </p:sp>
      <p:sp>
        <p:nvSpPr>
          <p:cNvPr id="13" name="Rectangle 12"/>
          <p:cNvSpPr/>
          <p:nvPr/>
        </p:nvSpPr>
        <p:spPr>
          <a:xfrm>
            <a:off x="496974" y="4196003"/>
            <a:ext cx="4677884" cy="181588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2</a:t>
            </a:r>
            <a:r>
              <a:rPr kumimoji="0" lang="en-US" sz="2800" b="0" i="0" u="none" strike="noStrike" kern="1200" cap="none" spc="0" normalizeH="0" baseline="44000" noProof="0" dirty="0">
                <a:ln>
                  <a:noFill/>
                </a:ln>
                <a:solidFill>
                  <a:srgbClr val="C00000"/>
                </a:solidFill>
                <a:effectLst/>
                <a:uLnTx/>
                <a:uFillTx/>
                <a:latin typeface="Elephant" panose="02020904090505020303" pitchFamily="18" charset="0"/>
                <a:ea typeface="+mn-ea"/>
                <a:cs typeface="+mn-cs"/>
              </a:rPr>
              <a:t>s</a:t>
            </a:r>
            <a:r>
              <a:rPr kumimoji="0" lang="en-US" sz="28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 = # of subnets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a:t>
            </a:r>
            <a:r>
              <a:rPr kumimoji="0" lang="en-US" sz="2800" b="0" i="0" u="none" strike="noStrike" kern="1200" cap="none" spc="0" normalizeH="0" baseline="44000" noProof="0" dirty="0">
                <a:ln>
                  <a:noFill/>
                </a:ln>
                <a:solidFill>
                  <a:srgbClr val="000000"/>
                </a:solidFill>
                <a:effectLst/>
                <a:uLnTx/>
                <a:uFillTx/>
                <a:latin typeface="Elephant" panose="02020904090505020303" pitchFamily="18" charset="0"/>
                <a:ea typeface="+mn-ea"/>
                <a:cs typeface="+mn-cs"/>
              </a:rPr>
              <a:t>1</a:t>
            </a:r>
            <a:r>
              <a:rPr kumimoji="0" lang="en-US" sz="28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 2 subnets</a:t>
            </a:r>
          </a:p>
          <a:p>
            <a:pPr marL="457200" marR="0" lvl="0" indent="-457200" algn="l" defTabSz="914400" rtl="0" eaLnBrk="1" fontAlgn="base" latinLnBrk="0" hangingPunct="1">
              <a:lnSpc>
                <a:spcPct val="100000"/>
              </a:lnSpc>
              <a:spcBef>
                <a:spcPct val="0"/>
              </a:spcBef>
              <a:spcAft>
                <a:spcPct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Subnet 1  =     .0 - .127</a:t>
            </a:r>
          </a:p>
          <a:p>
            <a:pPr marL="457200" marR="0" lvl="0" indent="-457200" algn="l" defTabSz="914400" rtl="0" eaLnBrk="1" fontAlgn="base" latinLnBrk="0" hangingPunct="1">
              <a:lnSpc>
                <a:spcPct val="100000"/>
              </a:lnSpc>
              <a:spcBef>
                <a:spcPct val="0"/>
              </a:spcBef>
              <a:spcAft>
                <a:spcPct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Subnet 2 = .128 - .255</a:t>
            </a:r>
          </a:p>
        </p:txBody>
      </p:sp>
      <p:grpSp>
        <p:nvGrpSpPr>
          <p:cNvPr id="54" name="Group 53"/>
          <p:cNvGrpSpPr/>
          <p:nvPr/>
        </p:nvGrpSpPr>
        <p:grpSpPr>
          <a:xfrm>
            <a:off x="7111684" y="1130422"/>
            <a:ext cx="4343946" cy="4881463"/>
            <a:chOff x="7111684" y="1130422"/>
            <a:chExt cx="4343946" cy="4881463"/>
          </a:xfrm>
        </p:grpSpPr>
        <p:sp>
          <p:nvSpPr>
            <p:cNvPr id="35" name="Rounded Rectangle 34"/>
            <p:cNvSpPr/>
            <p:nvPr/>
          </p:nvSpPr>
          <p:spPr>
            <a:xfrm>
              <a:off x="9563922" y="1720649"/>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36" name="Rounded Rectangle 35"/>
            <p:cNvSpPr/>
            <p:nvPr/>
          </p:nvSpPr>
          <p:spPr>
            <a:xfrm>
              <a:off x="9563921" y="2562484"/>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.128</a:t>
              </a:r>
            </a:p>
          </p:txBody>
        </p:sp>
        <p:sp>
          <p:nvSpPr>
            <p:cNvPr id="37" name="TextBox 36"/>
            <p:cNvSpPr txBox="1"/>
            <p:nvPr/>
          </p:nvSpPr>
          <p:spPr>
            <a:xfrm>
              <a:off x="9749070" y="1130422"/>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41" name="Rounded Rectangle 40"/>
            <p:cNvSpPr/>
            <p:nvPr/>
          </p:nvSpPr>
          <p:spPr>
            <a:xfrm>
              <a:off x="9563921" y="2564580"/>
              <a:ext cx="404440"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42" name="TextBox 41"/>
            <p:cNvSpPr txBox="1"/>
            <p:nvPr/>
          </p:nvSpPr>
          <p:spPr>
            <a:xfrm>
              <a:off x="8061693" y="4598496"/>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0       127</a:t>
              </a:r>
            </a:p>
          </p:txBody>
        </p:sp>
        <p:cxnSp>
          <p:nvCxnSpPr>
            <p:cNvPr id="43" name="Straight Arrow Connector 42"/>
            <p:cNvCxnSpPr/>
            <p:nvPr/>
          </p:nvCxnSpPr>
          <p:spPr>
            <a:xfrm>
              <a:off x="8361481" y="4801709"/>
              <a:ext cx="45720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478252" y="4586265"/>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128   255</a:t>
              </a:r>
            </a:p>
          </p:txBody>
        </p:sp>
        <p:cxnSp>
          <p:nvCxnSpPr>
            <p:cNvPr id="45" name="Straight Arrow Connector 44"/>
            <p:cNvCxnSpPr/>
            <p:nvPr/>
          </p:nvCxnSpPr>
          <p:spPr>
            <a:xfrm flipV="1">
              <a:off x="10037881" y="4789478"/>
              <a:ext cx="197359" cy="12231"/>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ube 45"/>
            <p:cNvSpPr/>
            <p:nvPr/>
          </p:nvSpPr>
          <p:spPr>
            <a:xfrm>
              <a:off x="8073983" y="4316316"/>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7" name="Cube 46"/>
            <p:cNvSpPr/>
            <p:nvPr/>
          </p:nvSpPr>
          <p:spPr>
            <a:xfrm>
              <a:off x="9397111" y="4295583"/>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8" name="TextBox 47"/>
            <p:cNvSpPr txBox="1"/>
            <p:nvPr/>
          </p:nvSpPr>
          <p:spPr>
            <a:xfrm>
              <a:off x="9323379" y="4733671"/>
              <a:ext cx="12650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128     255</a:t>
              </a:r>
            </a:p>
          </p:txBody>
        </p:sp>
        <p:cxnSp>
          <p:nvCxnSpPr>
            <p:cNvPr id="49" name="Straight Arrow Connector 48"/>
            <p:cNvCxnSpPr/>
            <p:nvPr/>
          </p:nvCxnSpPr>
          <p:spPr>
            <a:xfrm>
              <a:off x="9775707" y="4920172"/>
              <a:ext cx="360853" cy="1197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057892" y="4721696"/>
              <a:ext cx="12041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0        127</a:t>
              </a:r>
            </a:p>
          </p:txBody>
        </p:sp>
        <p:cxnSp>
          <p:nvCxnSpPr>
            <p:cNvPr id="51" name="Straight Arrow Connector 50"/>
            <p:cNvCxnSpPr/>
            <p:nvPr/>
          </p:nvCxnSpPr>
          <p:spPr>
            <a:xfrm>
              <a:off x="8350196" y="4932147"/>
              <a:ext cx="379206" cy="315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6" idx="1"/>
              <a:endCxn id="41" idx="2"/>
            </p:cNvCxnSpPr>
            <p:nvPr/>
          </p:nvCxnSpPr>
          <p:spPr>
            <a:xfrm flipV="1">
              <a:off x="8649657" y="3272307"/>
              <a:ext cx="1116484" cy="128059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7" idx="1"/>
            </p:cNvCxnSpPr>
            <p:nvPr/>
          </p:nvCxnSpPr>
          <p:spPr>
            <a:xfrm flipH="1" flipV="1">
              <a:off x="9737841" y="3265395"/>
              <a:ext cx="234944" cy="1266769"/>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111684" y="5365554"/>
              <a:ext cx="4343946"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 subnetted bit creates two subnets.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Each subnet has 128 IP addresses. </a:t>
              </a:r>
            </a:p>
          </p:txBody>
        </p:sp>
        <p:sp>
          <p:nvSpPr>
            <p:cNvPr id="25" name="Rectangle 24"/>
            <p:cNvSpPr/>
            <p:nvPr/>
          </p:nvSpPr>
          <p:spPr>
            <a:xfrm>
              <a:off x="8471246" y="2593181"/>
              <a:ext cx="10070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Mask</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Rectangle 52"/>
            <p:cNvSpPr/>
            <p:nvPr/>
          </p:nvSpPr>
          <p:spPr>
            <a:xfrm>
              <a:off x="8377181" y="1749906"/>
              <a:ext cx="1101071"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Address</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81526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9753600" cy="838200"/>
          </a:xfrm>
        </p:spPr>
        <p:txBody>
          <a:bodyPr/>
          <a:lstStyle/>
          <a:p>
            <a:pPr>
              <a:spcAft>
                <a:spcPts val="300"/>
              </a:spcAft>
            </a:pPr>
            <a:r>
              <a:rPr lang="en-US" dirty="0"/>
              <a:t>IP Management Organizations</a:t>
            </a:r>
            <a:br>
              <a:rPr lang="en-US" dirty="0"/>
            </a:br>
            <a:endParaRPr lang="en-US" dirty="0"/>
          </a:p>
        </p:txBody>
      </p:sp>
      <p:sp>
        <p:nvSpPr>
          <p:cNvPr id="3" name="Content Placeholder 2"/>
          <p:cNvSpPr>
            <a:spLocks noGrp="1"/>
          </p:cNvSpPr>
          <p:nvPr>
            <p:ph idx="1"/>
          </p:nvPr>
        </p:nvSpPr>
        <p:spPr/>
        <p:txBody>
          <a:bodyPr/>
          <a:lstStyle/>
          <a:p>
            <a:r>
              <a:rPr lang="en-US" dirty="0"/>
              <a:t>Internet Corporation for Assigned Names and Numbers (ICANN)</a:t>
            </a:r>
          </a:p>
          <a:p>
            <a:pPr lvl="1"/>
            <a:r>
              <a:rPr lang="en-US" dirty="0"/>
              <a:t>Responsible for IP address space allocation</a:t>
            </a:r>
          </a:p>
          <a:p>
            <a:pPr lvl="2"/>
            <a:r>
              <a:rPr lang="en-US" dirty="0"/>
              <a:t>IPv4 addresses depleted in 2011, ICANN leading the cutover to IPv6</a:t>
            </a:r>
          </a:p>
          <a:p>
            <a:pPr lvl="1"/>
            <a:r>
              <a:rPr lang="en-US" dirty="0"/>
              <a:t>Domain Name System (DNS) management</a:t>
            </a:r>
          </a:p>
          <a:p>
            <a:pPr lvl="1"/>
            <a:r>
              <a:rPr lang="en-US" dirty="0"/>
              <a:t>Not for profit</a:t>
            </a:r>
          </a:p>
          <a:p>
            <a:pPr lvl="1"/>
            <a:r>
              <a:rPr lang="en-US" dirty="0"/>
              <a:t>No ICANN = no global internet</a:t>
            </a:r>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6506308" y="3559809"/>
            <a:ext cx="4466492" cy="2469881"/>
          </a:xfrm>
          <a:prstGeom prst="rect">
            <a:avLst/>
          </a:prstGeom>
        </p:spPr>
      </p:pic>
    </p:spTree>
    <p:extLst>
      <p:ext uri="{BB962C8B-B14F-4D97-AF65-F5344CB8AC3E}">
        <p14:creationId xmlns:p14="http://schemas.microsoft.com/office/powerpoint/2010/main" val="1147868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Subnets?</a:t>
            </a:r>
          </a:p>
        </p:txBody>
      </p:sp>
      <p:sp>
        <p:nvSpPr>
          <p:cNvPr id="3" name="Content Placeholder 2"/>
          <p:cNvSpPr>
            <a:spLocks noGrp="1"/>
          </p:cNvSpPr>
          <p:nvPr>
            <p:ph idx="1"/>
          </p:nvPr>
        </p:nvSpPr>
        <p:spPr/>
        <p:txBody>
          <a:bodyPr/>
          <a:lstStyle/>
          <a:p>
            <a:r>
              <a:rPr lang="en-US" dirty="0"/>
              <a:t>2</a:t>
            </a:r>
            <a:r>
              <a:rPr lang="en-US" baseline="44000" dirty="0"/>
              <a:t>s</a:t>
            </a:r>
            <a:r>
              <a:rPr lang="en-US" dirty="0"/>
              <a:t> = # of subnets </a:t>
            </a:r>
          </a:p>
          <a:p>
            <a:pPr lvl="1"/>
            <a:r>
              <a:rPr lang="en-US" dirty="0"/>
              <a:t>Determine how many host bits need to be converted to network bits</a:t>
            </a:r>
          </a:p>
          <a:p>
            <a:pPr lvl="1"/>
            <a:endParaRPr lang="en-US" dirty="0"/>
          </a:p>
        </p:txBody>
      </p:sp>
      <p:sp>
        <p:nvSpPr>
          <p:cNvPr id="5" name="TextBox 4"/>
          <p:cNvSpPr txBox="1"/>
          <p:nvPr/>
        </p:nvSpPr>
        <p:spPr>
          <a:xfrm>
            <a:off x="609600" y="3124200"/>
            <a:ext cx="4584909" cy="280076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2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9</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512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4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10</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1,024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3</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8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11</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2,048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4</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16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12</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4,096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5</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32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13</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8,192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6</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64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14</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16,384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7</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128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15</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32,768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8</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256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16</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65,536</a:t>
            </a:r>
          </a:p>
        </p:txBody>
      </p:sp>
      <p:sp>
        <p:nvSpPr>
          <p:cNvPr id="6" name="TextBox 5"/>
          <p:cNvSpPr txBox="1"/>
          <p:nvPr/>
        </p:nvSpPr>
        <p:spPr>
          <a:xfrm>
            <a:off x="454247" y="2354759"/>
            <a:ext cx="764953" cy="76944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Host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000000"/>
                </a:solidFill>
                <a:effectLst/>
                <a:uLnTx/>
                <a:uFillTx/>
                <a:latin typeface="Arial" charset="0"/>
                <a:ea typeface="+mn-ea"/>
                <a:cs typeface="+mn-cs"/>
              </a:rPr>
              <a:t>bits</a:t>
            </a:r>
          </a:p>
        </p:txBody>
      </p:sp>
      <p:sp>
        <p:nvSpPr>
          <p:cNvPr id="32" name="TextBox 31"/>
          <p:cNvSpPr txBox="1"/>
          <p:nvPr/>
        </p:nvSpPr>
        <p:spPr>
          <a:xfrm>
            <a:off x="1189461" y="2693313"/>
            <a:ext cx="1361270" cy="43088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000000"/>
                </a:solidFill>
                <a:effectLst/>
                <a:uLnTx/>
                <a:uFillTx/>
                <a:latin typeface="Arial" charset="0"/>
                <a:ea typeface="+mn-ea"/>
                <a:cs typeface="+mn-cs"/>
              </a:rPr>
              <a:t>Networks</a:t>
            </a:r>
          </a:p>
        </p:txBody>
      </p:sp>
      <p:sp>
        <p:nvSpPr>
          <p:cNvPr id="33" name="TextBox 32"/>
          <p:cNvSpPr txBox="1"/>
          <p:nvPr/>
        </p:nvSpPr>
        <p:spPr>
          <a:xfrm>
            <a:off x="3214112" y="2354759"/>
            <a:ext cx="764953" cy="76944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Host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000000"/>
                </a:solidFill>
                <a:effectLst/>
                <a:uLnTx/>
                <a:uFillTx/>
                <a:latin typeface="Arial" charset="0"/>
                <a:ea typeface="+mn-ea"/>
                <a:cs typeface="+mn-cs"/>
              </a:rPr>
              <a:t>bits</a:t>
            </a:r>
          </a:p>
        </p:txBody>
      </p:sp>
      <p:sp>
        <p:nvSpPr>
          <p:cNvPr id="34" name="TextBox 33"/>
          <p:cNvSpPr txBox="1"/>
          <p:nvPr/>
        </p:nvSpPr>
        <p:spPr>
          <a:xfrm>
            <a:off x="3949326" y="2693313"/>
            <a:ext cx="1361270" cy="43088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000000"/>
                </a:solidFill>
                <a:effectLst/>
                <a:uLnTx/>
                <a:uFillTx/>
                <a:latin typeface="Arial" charset="0"/>
                <a:ea typeface="+mn-ea"/>
                <a:cs typeface="+mn-cs"/>
              </a:rPr>
              <a:t>Networks</a:t>
            </a:r>
          </a:p>
        </p:txBody>
      </p:sp>
    </p:spTree>
    <p:extLst>
      <p:ext uri="{BB962C8B-B14F-4D97-AF65-F5344CB8AC3E}">
        <p14:creationId xmlns:p14="http://schemas.microsoft.com/office/powerpoint/2010/main" val="3321061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a:xfrm>
            <a:off x="304800" y="1142999"/>
            <a:ext cx="11582400" cy="3088311"/>
          </a:xfrm>
        </p:spPr>
        <p:txBody>
          <a:bodyPr/>
          <a:lstStyle/>
          <a:p>
            <a:r>
              <a:rPr lang="en-US" dirty="0"/>
              <a:t>Hosts per subnetwork</a:t>
            </a:r>
          </a:p>
          <a:p>
            <a:pPr lvl="1"/>
            <a:r>
              <a:rPr lang="en-US" dirty="0"/>
              <a:t>How many </a:t>
            </a:r>
            <a:r>
              <a:rPr lang="en-US" i="1" dirty="0"/>
              <a:t>hosts</a:t>
            </a:r>
            <a:r>
              <a:rPr lang="en-US" dirty="0"/>
              <a:t> can you have on each subnet? </a:t>
            </a:r>
          </a:p>
          <a:p>
            <a:pPr lvl="1"/>
            <a:r>
              <a:rPr lang="en-US" dirty="0"/>
              <a:t>Use the formula: 2</a:t>
            </a:r>
            <a:r>
              <a:rPr lang="en-US" baseline="30000" dirty="0"/>
              <a:t>h</a:t>
            </a:r>
            <a:r>
              <a:rPr lang="en-US" dirty="0"/>
              <a:t>-2 = # of hosts per subnet</a:t>
            </a:r>
          </a:p>
          <a:p>
            <a:pPr lvl="2"/>
            <a:r>
              <a:rPr lang="en-US" dirty="0"/>
              <a:t>2</a:t>
            </a:r>
            <a:r>
              <a:rPr lang="en-US" baseline="30000" dirty="0"/>
              <a:t>h</a:t>
            </a:r>
            <a:r>
              <a:rPr lang="en-US" dirty="0"/>
              <a:t>: H = host bits</a:t>
            </a:r>
          </a:p>
          <a:p>
            <a:pPr lvl="2"/>
            <a:r>
              <a:rPr lang="en-US" dirty="0"/>
              <a:t>(-2) IP addresses for Subnet ID and Broadcast IP</a:t>
            </a:r>
          </a:p>
          <a:p>
            <a:pPr marL="914400" lvl="2" indent="0">
              <a:buNone/>
            </a:pPr>
            <a:endParaRPr lang="en-US" dirty="0"/>
          </a:p>
        </p:txBody>
      </p:sp>
      <p:sp>
        <p:nvSpPr>
          <p:cNvPr id="35" name="Rounded Rectangle 34"/>
          <p:cNvSpPr/>
          <p:nvPr/>
        </p:nvSpPr>
        <p:spPr>
          <a:xfrm>
            <a:off x="9563922" y="1720649"/>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36" name="Rounded Rectangle 35"/>
          <p:cNvSpPr/>
          <p:nvPr/>
        </p:nvSpPr>
        <p:spPr>
          <a:xfrm>
            <a:off x="9563921" y="2562484"/>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.128</a:t>
            </a:r>
          </a:p>
        </p:txBody>
      </p:sp>
      <p:sp>
        <p:nvSpPr>
          <p:cNvPr id="37" name="TextBox 36"/>
          <p:cNvSpPr txBox="1"/>
          <p:nvPr/>
        </p:nvSpPr>
        <p:spPr>
          <a:xfrm>
            <a:off x="9749070" y="1130422"/>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41" name="Rounded Rectangle 40"/>
          <p:cNvSpPr/>
          <p:nvPr/>
        </p:nvSpPr>
        <p:spPr>
          <a:xfrm>
            <a:off x="9563921" y="2564580"/>
            <a:ext cx="404440"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42" name="TextBox 41"/>
          <p:cNvSpPr txBox="1"/>
          <p:nvPr/>
        </p:nvSpPr>
        <p:spPr>
          <a:xfrm>
            <a:off x="8061693" y="4598496"/>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0       127</a:t>
            </a:r>
          </a:p>
        </p:txBody>
      </p:sp>
      <p:cxnSp>
        <p:nvCxnSpPr>
          <p:cNvPr id="43" name="Straight Arrow Connector 42"/>
          <p:cNvCxnSpPr/>
          <p:nvPr/>
        </p:nvCxnSpPr>
        <p:spPr>
          <a:xfrm>
            <a:off x="8361481" y="4801709"/>
            <a:ext cx="45720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478252" y="4586265"/>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128   255</a:t>
            </a:r>
          </a:p>
        </p:txBody>
      </p:sp>
      <p:cxnSp>
        <p:nvCxnSpPr>
          <p:cNvPr id="45" name="Straight Arrow Connector 44"/>
          <p:cNvCxnSpPr/>
          <p:nvPr/>
        </p:nvCxnSpPr>
        <p:spPr>
          <a:xfrm flipV="1">
            <a:off x="10037881" y="4789478"/>
            <a:ext cx="197359" cy="12231"/>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ube 45"/>
          <p:cNvSpPr/>
          <p:nvPr/>
        </p:nvSpPr>
        <p:spPr>
          <a:xfrm>
            <a:off x="8073983" y="4316316"/>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7" name="Cube 46"/>
          <p:cNvSpPr/>
          <p:nvPr/>
        </p:nvSpPr>
        <p:spPr>
          <a:xfrm>
            <a:off x="9397111" y="4295583"/>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8" name="TextBox 47"/>
          <p:cNvSpPr txBox="1"/>
          <p:nvPr/>
        </p:nvSpPr>
        <p:spPr>
          <a:xfrm>
            <a:off x="9323379" y="4733671"/>
            <a:ext cx="12650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128     255</a:t>
            </a:r>
          </a:p>
        </p:txBody>
      </p:sp>
      <p:cxnSp>
        <p:nvCxnSpPr>
          <p:cNvPr id="49" name="Straight Arrow Connector 48"/>
          <p:cNvCxnSpPr/>
          <p:nvPr/>
        </p:nvCxnSpPr>
        <p:spPr>
          <a:xfrm>
            <a:off x="9775707" y="4920172"/>
            <a:ext cx="360853" cy="1197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057892" y="4721696"/>
            <a:ext cx="12041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0        127</a:t>
            </a:r>
          </a:p>
        </p:txBody>
      </p:sp>
      <p:cxnSp>
        <p:nvCxnSpPr>
          <p:cNvPr id="51" name="Straight Arrow Connector 50"/>
          <p:cNvCxnSpPr/>
          <p:nvPr/>
        </p:nvCxnSpPr>
        <p:spPr>
          <a:xfrm>
            <a:off x="8350196" y="4932147"/>
            <a:ext cx="379206" cy="315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6" idx="1"/>
            <a:endCxn id="41" idx="2"/>
          </p:cNvCxnSpPr>
          <p:nvPr/>
        </p:nvCxnSpPr>
        <p:spPr>
          <a:xfrm flipV="1">
            <a:off x="8649657" y="3272307"/>
            <a:ext cx="1116484" cy="128059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7" idx="1"/>
          </p:cNvCxnSpPr>
          <p:nvPr/>
        </p:nvCxnSpPr>
        <p:spPr>
          <a:xfrm flipH="1" flipV="1">
            <a:off x="9737841" y="3265395"/>
            <a:ext cx="234944" cy="1266769"/>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96974" y="4196003"/>
            <a:ext cx="5123006" cy="181588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2</a:t>
            </a:r>
            <a:r>
              <a:rPr kumimoji="0" lang="en-US" sz="2800" b="0" i="0" u="none" strike="noStrike" kern="1200" cap="none" spc="0" normalizeH="0" baseline="44000" noProof="0" dirty="0">
                <a:ln>
                  <a:noFill/>
                </a:ln>
                <a:solidFill>
                  <a:srgbClr val="C00000"/>
                </a:solidFill>
                <a:effectLst/>
                <a:uLnTx/>
                <a:uFillTx/>
                <a:latin typeface="Elephant" panose="02020904090505020303" pitchFamily="18" charset="0"/>
                <a:ea typeface="+mn-ea"/>
                <a:cs typeface="+mn-cs"/>
              </a:rPr>
              <a:t>h</a:t>
            </a:r>
            <a:r>
              <a:rPr kumimoji="0" lang="en-US" sz="28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 -2= # of hosts per subnet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a:t>
            </a:r>
            <a:r>
              <a:rPr kumimoji="0" lang="en-US" sz="2800" b="0" i="0" u="none" strike="noStrike" kern="1200" cap="none" spc="0" normalizeH="0" baseline="44000" noProof="0" dirty="0">
                <a:ln>
                  <a:noFill/>
                </a:ln>
                <a:solidFill>
                  <a:srgbClr val="000000"/>
                </a:solidFill>
                <a:effectLst/>
                <a:uLnTx/>
                <a:uFillTx/>
                <a:latin typeface="Elephant" panose="02020904090505020303" pitchFamily="18" charset="0"/>
                <a:ea typeface="+mn-ea"/>
                <a:cs typeface="+mn-cs"/>
              </a:rPr>
              <a:t>7</a:t>
            </a:r>
            <a:r>
              <a:rPr kumimoji="0" lang="en-US" sz="28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-2= 128 – 2 = 126 hosts</a:t>
            </a:r>
          </a:p>
          <a:p>
            <a:pPr marL="457200" marR="0" lvl="0" indent="-457200" algn="l" defTabSz="914400" rtl="0" eaLnBrk="1" fontAlgn="base" latinLnBrk="0" hangingPunct="1">
              <a:lnSpc>
                <a:spcPct val="100000"/>
              </a:lnSpc>
              <a:spcBef>
                <a:spcPct val="0"/>
              </a:spcBef>
              <a:spcAft>
                <a:spcPct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Subnet 1  = 126 hosts</a:t>
            </a:r>
          </a:p>
          <a:p>
            <a:pPr marL="457200" marR="0" lvl="0" indent="-457200" algn="l" defTabSz="914400" rtl="0" eaLnBrk="1" fontAlgn="base" latinLnBrk="0" hangingPunct="1">
              <a:lnSpc>
                <a:spcPct val="100000"/>
              </a:lnSpc>
              <a:spcBef>
                <a:spcPct val="0"/>
              </a:spcBef>
              <a:spcAft>
                <a:spcPct val="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Subnet 2 = 126 hosts</a:t>
            </a:r>
          </a:p>
        </p:txBody>
      </p:sp>
      <p:sp>
        <p:nvSpPr>
          <p:cNvPr id="14" name="Rectangle 13"/>
          <p:cNvSpPr/>
          <p:nvPr/>
        </p:nvSpPr>
        <p:spPr>
          <a:xfrm>
            <a:off x="6191839" y="5359762"/>
            <a:ext cx="5565819"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7 host bits (0’s) in the subnet mask determines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the total number of hosts per subnet. </a:t>
            </a:r>
          </a:p>
        </p:txBody>
      </p:sp>
      <p:sp>
        <p:nvSpPr>
          <p:cNvPr id="25" name="Rectangle 24"/>
          <p:cNvSpPr/>
          <p:nvPr/>
        </p:nvSpPr>
        <p:spPr>
          <a:xfrm>
            <a:off x="8471246" y="2593181"/>
            <a:ext cx="10070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Mask</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Rectangle 52"/>
          <p:cNvSpPr/>
          <p:nvPr/>
        </p:nvSpPr>
        <p:spPr>
          <a:xfrm>
            <a:off x="8377181" y="1749906"/>
            <a:ext cx="1101071"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Address</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00366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Hosts?</a:t>
            </a:r>
          </a:p>
        </p:txBody>
      </p:sp>
      <p:sp>
        <p:nvSpPr>
          <p:cNvPr id="3" name="Content Placeholder 2"/>
          <p:cNvSpPr>
            <a:spLocks noGrp="1"/>
          </p:cNvSpPr>
          <p:nvPr>
            <p:ph idx="1"/>
          </p:nvPr>
        </p:nvSpPr>
        <p:spPr/>
        <p:txBody>
          <a:bodyPr/>
          <a:lstStyle/>
          <a:p>
            <a:r>
              <a:rPr lang="en-US" dirty="0"/>
              <a:t>2</a:t>
            </a:r>
            <a:r>
              <a:rPr lang="en-US" baseline="44000" dirty="0"/>
              <a:t>h</a:t>
            </a:r>
            <a:r>
              <a:rPr lang="en-US" dirty="0"/>
              <a:t> = # of hosts - 2</a:t>
            </a:r>
          </a:p>
          <a:p>
            <a:pPr lvl="1"/>
            <a:r>
              <a:rPr lang="en-US" dirty="0"/>
              <a:t>Create networks large enough to support (X) number of hosts</a:t>
            </a:r>
          </a:p>
          <a:p>
            <a:pPr lvl="1"/>
            <a:endParaRPr lang="en-US" dirty="0"/>
          </a:p>
        </p:txBody>
      </p:sp>
      <p:sp>
        <p:nvSpPr>
          <p:cNvPr id="5" name="TextBox 4"/>
          <p:cNvSpPr txBox="1"/>
          <p:nvPr/>
        </p:nvSpPr>
        <p:spPr>
          <a:xfrm>
            <a:off x="609600" y="3124200"/>
            <a:ext cx="7165744" cy="280076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2 – 2   = 0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9</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512    - 2  = 510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4 – 2   = 2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10</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1,024 – 2  = 1,022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3</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8 – 2   = 6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11</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2,048 – 2  = 2,046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4</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16 – 2  = 14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12</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4,096 – 2  = 4,094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5</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32 – 2  = 30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13</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8,192 – 2  = 8,190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6</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64 – 2  = 62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14</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16,384 – 2 = 16,382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7</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128 – 2 = 126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15</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32,768 – 2 = 32,766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8</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256 – 2 = 254		2</a:t>
            </a:r>
            <a:r>
              <a:rPr kumimoji="0" lang="en-US" sz="2200" b="0" i="0" u="none" strike="noStrike" kern="1200" cap="none" spc="0" normalizeH="0" baseline="44000" noProof="0" dirty="0">
                <a:ln>
                  <a:noFill/>
                </a:ln>
                <a:solidFill>
                  <a:srgbClr val="000000"/>
                </a:solidFill>
                <a:effectLst/>
                <a:uLnTx/>
                <a:uFillTx/>
                <a:latin typeface="Arial" charset="0"/>
                <a:ea typeface="+mn-ea"/>
                <a:cs typeface="+mn-cs"/>
              </a:rPr>
              <a:t>16</a:t>
            </a:r>
            <a:r>
              <a:rPr kumimoji="0" lang="en-US" sz="2200" b="0" i="0" u="none" strike="noStrike" kern="1200" cap="none" spc="0" normalizeH="0" baseline="0" noProof="0" dirty="0">
                <a:ln>
                  <a:noFill/>
                </a:ln>
                <a:solidFill>
                  <a:srgbClr val="000000"/>
                </a:solidFill>
                <a:effectLst/>
                <a:uLnTx/>
                <a:uFillTx/>
                <a:latin typeface="Arial" charset="0"/>
                <a:ea typeface="+mn-ea"/>
                <a:cs typeface="+mn-cs"/>
              </a:rPr>
              <a:t>  = 65,536 – 2 = 65,534</a:t>
            </a:r>
          </a:p>
        </p:txBody>
      </p:sp>
      <p:sp>
        <p:nvSpPr>
          <p:cNvPr id="6" name="TextBox 5"/>
          <p:cNvSpPr txBox="1"/>
          <p:nvPr/>
        </p:nvSpPr>
        <p:spPr>
          <a:xfrm>
            <a:off x="454247" y="2354759"/>
            <a:ext cx="764953" cy="76944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Host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000000"/>
                </a:solidFill>
                <a:effectLst/>
                <a:uLnTx/>
                <a:uFillTx/>
                <a:latin typeface="Arial" charset="0"/>
                <a:ea typeface="+mn-ea"/>
                <a:cs typeface="+mn-cs"/>
              </a:rPr>
              <a:t>bits</a:t>
            </a:r>
          </a:p>
        </p:txBody>
      </p:sp>
      <p:sp>
        <p:nvSpPr>
          <p:cNvPr id="32" name="TextBox 31"/>
          <p:cNvSpPr txBox="1"/>
          <p:nvPr/>
        </p:nvSpPr>
        <p:spPr>
          <a:xfrm>
            <a:off x="2308095" y="2693313"/>
            <a:ext cx="906017" cy="43088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000000"/>
                </a:solidFill>
                <a:effectLst/>
                <a:uLnTx/>
                <a:uFillTx/>
                <a:latin typeface="Arial" charset="0"/>
                <a:ea typeface="+mn-ea"/>
                <a:cs typeface="+mn-cs"/>
              </a:rPr>
              <a:t>Hosts</a:t>
            </a:r>
          </a:p>
        </p:txBody>
      </p:sp>
      <p:sp>
        <p:nvSpPr>
          <p:cNvPr id="33" name="TextBox 32"/>
          <p:cNvSpPr txBox="1"/>
          <p:nvPr/>
        </p:nvSpPr>
        <p:spPr>
          <a:xfrm>
            <a:off x="4122610" y="2354759"/>
            <a:ext cx="764953" cy="76944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Host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000000"/>
                </a:solidFill>
                <a:effectLst/>
                <a:uLnTx/>
                <a:uFillTx/>
                <a:latin typeface="Arial" charset="0"/>
                <a:ea typeface="+mn-ea"/>
                <a:cs typeface="+mn-cs"/>
              </a:rPr>
              <a:t>bits</a:t>
            </a:r>
          </a:p>
        </p:txBody>
      </p:sp>
      <p:sp>
        <p:nvSpPr>
          <p:cNvPr id="34" name="TextBox 33"/>
          <p:cNvSpPr txBox="1"/>
          <p:nvPr/>
        </p:nvSpPr>
        <p:spPr>
          <a:xfrm>
            <a:off x="6689761" y="2739479"/>
            <a:ext cx="906017" cy="43088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000000"/>
                </a:solidFill>
                <a:effectLst/>
                <a:uLnTx/>
                <a:uFillTx/>
                <a:latin typeface="Arial" charset="0"/>
                <a:ea typeface="+mn-ea"/>
                <a:cs typeface="+mn-cs"/>
              </a:rPr>
              <a:t>Hosts</a:t>
            </a:r>
          </a:p>
        </p:txBody>
      </p:sp>
    </p:spTree>
    <p:extLst>
      <p:ext uri="{BB962C8B-B14F-4D97-AF65-F5344CB8AC3E}">
        <p14:creationId xmlns:p14="http://schemas.microsoft.com/office/powerpoint/2010/main" val="1897617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a:xfrm>
            <a:off x="304800" y="1143000"/>
            <a:ext cx="11582400" cy="2387124"/>
          </a:xfrm>
        </p:spPr>
        <p:txBody>
          <a:bodyPr/>
          <a:lstStyle/>
          <a:p>
            <a:r>
              <a:rPr lang="en-US" dirty="0"/>
              <a:t>Convert host bits to network bits by changing 0 to 1</a:t>
            </a:r>
          </a:p>
          <a:p>
            <a:pPr lvl="1"/>
            <a:r>
              <a:rPr lang="en-US" dirty="0"/>
              <a:t>The class B subnet mask 255.255.0.0 becomes 255.255.128.0 when converting a single host bit to a network bit</a:t>
            </a:r>
          </a:p>
          <a:p>
            <a:pPr marL="457200" lvl="1" indent="0">
              <a:buNone/>
            </a:pPr>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grpSp>
        <p:nvGrpSpPr>
          <p:cNvPr id="6" name="Group 5"/>
          <p:cNvGrpSpPr/>
          <p:nvPr/>
        </p:nvGrpSpPr>
        <p:grpSpPr>
          <a:xfrm>
            <a:off x="1279846" y="3834924"/>
            <a:ext cx="9632307" cy="1759552"/>
            <a:chOff x="847391" y="3818961"/>
            <a:chExt cx="9632307" cy="1759552"/>
          </a:xfrm>
        </p:grpSpPr>
        <p:sp>
          <p:nvSpPr>
            <p:cNvPr id="81" name="Rounded Rectangle 80"/>
            <p:cNvSpPr/>
            <p:nvPr/>
          </p:nvSpPr>
          <p:spPr>
            <a:xfrm>
              <a:off x="396459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82" name="Rounded Rectangle 81"/>
            <p:cNvSpPr/>
            <p:nvPr/>
          </p:nvSpPr>
          <p:spPr>
            <a:xfrm>
              <a:off x="396459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83" name="Rounded Rectangle 82"/>
            <p:cNvSpPr/>
            <p:nvPr/>
          </p:nvSpPr>
          <p:spPr>
            <a:xfrm>
              <a:off x="3964598" y="4747516"/>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128</a:t>
              </a:r>
            </a:p>
          </p:txBody>
        </p:sp>
        <p:sp>
          <p:nvSpPr>
            <p:cNvPr id="84" name="Rounded Rectangle 83"/>
            <p:cNvSpPr/>
            <p:nvPr/>
          </p:nvSpPr>
          <p:spPr>
            <a:xfrm>
              <a:off x="478755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85" name="Rounded Rectangle 84"/>
            <p:cNvSpPr/>
            <p:nvPr/>
          </p:nvSpPr>
          <p:spPr>
            <a:xfrm>
              <a:off x="478755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86" name="Rounded Rectangle 85"/>
            <p:cNvSpPr/>
            <p:nvPr/>
          </p:nvSpPr>
          <p:spPr>
            <a:xfrm>
              <a:off x="4787558" y="4747516"/>
              <a:ext cx="754380" cy="758656"/>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87" name="Rounded Rectangle 86"/>
            <p:cNvSpPr/>
            <p:nvPr/>
          </p:nvSpPr>
          <p:spPr>
            <a:xfrm>
              <a:off x="561051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88" name="Rounded Rectangle 87"/>
            <p:cNvSpPr/>
            <p:nvPr/>
          </p:nvSpPr>
          <p:spPr>
            <a:xfrm>
              <a:off x="561051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89" name="Rounded Rectangle 88"/>
            <p:cNvSpPr/>
            <p:nvPr/>
          </p:nvSpPr>
          <p:spPr>
            <a:xfrm>
              <a:off x="561051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0" name="Rounded Rectangle 89"/>
            <p:cNvSpPr/>
            <p:nvPr/>
          </p:nvSpPr>
          <p:spPr>
            <a:xfrm>
              <a:off x="643347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91" name="Rounded Rectangle 90"/>
            <p:cNvSpPr/>
            <p:nvPr/>
          </p:nvSpPr>
          <p:spPr>
            <a:xfrm>
              <a:off x="643347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92" name="Rounded Rectangle 91"/>
            <p:cNvSpPr/>
            <p:nvPr/>
          </p:nvSpPr>
          <p:spPr>
            <a:xfrm>
              <a:off x="643347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3" name="Rounded Rectangle 92"/>
            <p:cNvSpPr/>
            <p:nvPr/>
          </p:nvSpPr>
          <p:spPr>
            <a:xfrm>
              <a:off x="725643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94" name="Rounded Rectangle 93"/>
            <p:cNvSpPr/>
            <p:nvPr/>
          </p:nvSpPr>
          <p:spPr>
            <a:xfrm>
              <a:off x="725643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95" name="Rounded Rectangle 94"/>
            <p:cNvSpPr/>
            <p:nvPr/>
          </p:nvSpPr>
          <p:spPr>
            <a:xfrm>
              <a:off x="725643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6" name="Rounded Rectangle 95"/>
            <p:cNvSpPr/>
            <p:nvPr/>
          </p:nvSpPr>
          <p:spPr>
            <a:xfrm>
              <a:off x="807939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97" name="Rounded Rectangle 96"/>
            <p:cNvSpPr/>
            <p:nvPr/>
          </p:nvSpPr>
          <p:spPr>
            <a:xfrm>
              <a:off x="807939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98" name="Rounded Rectangle 97"/>
            <p:cNvSpPr/>
            <p:nvPr/>
          </p:nvSpPr>
          <p:spPr>
            <a:xfrm>
              <a:off x="807939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9" name="Rounded Rectangle 98"/>
            <p:cNvSpPr/>
            <p:nvPr/>
          </p:nvSpPr>
          <p:spPr>
            <a:xfrm>
              <a:off x="890235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100" name="Rounded Rectangle 99"/>
            <p:cNvSpPr/>
            <p:nvPr/>
          </p:nvSpPr>
          <p:spPr>
            <a:xfrm>
              <a:off x="890235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101" name="Rounded Rectangle 100"/>
            <p:cNvSpPr/>
            <p:nvPr/>
          </p:nvSpPr>
          <p:spPr>
            <a:xfrm>
              <a:off x="890235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2" name="Rounded Rectangle 101"/>
            <p:cNvSpPr/>
            <p:nvPr/>
          </p:nvSpPr>
          <p:spPr>
            <a:xfrm>
              <a:off x="972531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03" name="Rounded Rectangle 102"/>
            <p:cNvSpPr/>
            <p:nvPr/>
          </p:nvSpPr>
          <p:spPr>
            <a:xfrm>
              <a:off x="972531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104" name="Rounded Rectangle 103"/>
            <p:cNvSpPr/>
            <p:nvPr/>
          </p:nvSpPr>
          <p:spPr>
            <a:xfrm>
              <a:off x="972531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5" name="Rectangle 104"/>
            <p:cNvSpPr/>
            <p:nvPr/>
          </p:nvSpPr>
          <p:spPr>
            <a:xfrm>
              <a:off x="847391" y="3818961"/>
              <a:ext cx="2454326"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Value of binary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place holder</a:t>
              </a:r>
            </a:p>
          </p:txBody>
        </p:sp>
        <p:sp>
          <p:nvSpPr>
            <p:cNvPr id="5" name="Right Arrow 4"/>
            <p:cNvSpPr/>
            <p:nvPr/>
          </p:nvSpPr>
          <p:spPr>
            <a:xfrm>
              <a:off x="3202769" y="4378261"/>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07" name="Rectangle 106"/>
            <p:cNvSpPr/>
            <p:nvPr/>
          </p:nvSpPr>
          <p:spPr>
            <a:xfrm>
              <a:off x="999479" y="4747516"/>
              <a:ext cx="2166363"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number</a:t>
              </a:r>
            </a:p>
          </p:txBody>
        </p:sp>
        <p:sp>
          <p:nvSpPr>
            <p:cNvPr id="108" name="Right Arrow 107"/>
            <p:cNvSpPr/>
            <p:nvPr/>
          </p:nvSpPr>
          <p:spPr>
            <a:xfrm>
              <a:off x="3210876" y="5306816"/>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grpSp>
    </p:spTree>
    <p:extLst>
      <p:ext uri="{BB962C8B-B14F-4D97-AF65-F5344CB8AC3E}">
        <p14:creationId xmlns:p14="http://schemas.microsoft.com/office/powerpoint/2010/main" val="386780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Convert host bits to network bits by changing 0 to 1</a:t>
            </a:r>
          </a:p>
          <a:p>
            <a:pPr lvl="1"/>
            <a:r>
              <a:rPr lang="en-US" dirty="0"/>
              <a:t>The class B subnet mask 255.255.0.0 becomes 255.255.192.0 when converting two host bits to network bits (128 + 64 = 192)</a:t>
            </a:r>
          </a:p>
          <a:p>
            <a:pPr marL="457200" lvl="1" indent="0">
              <a:buNone/>
            </a:pPr>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grpSp>
        <p:nvGrpSpPr>
          <p:cNvPr id="80" name="Group 79"/>
          <p:cNvGrpSpPr/>
          <p:nvPr/>
        </p:nvGrpSpPr>
        <p:grpSpPr>
          <a:xfrm>
            <a:off x="1279846" y="3834924"/>
            <a:ext cx="9632307" cy="1759552"/>
            <a:chOff x="847391" y="3818961"/>
            <a:chExt cx="9632307" cy="1759552"/>
          </a:xfrm>
        </p:grpSpPr>
        <p:sp>
          <p:nvSpPr>
            <p:cNvPr id="81" name="Rounded Rectangle 80"/>
            <p:cNvSpPr/>
            <p:nvPr/>
          </p:nvSpPr>
          <p:spPr>
            <a:xfrm>
              <a:off x="396459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82" name="Rounded Rectangle 81"/>
            <p:cNvSpPr/>
            <p:nvPr/>
          </p:nvSpPr>
          <p:spPr>
            <a:xfrm>
              <a:off x="396459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83" name="Rounded Rectangle 82"/>
            <p:cNvSpPr/>
            <p:nvPr/>
          </p:nvSpPr>
          <p:spPr>
            <a:xfrm>
              <a:off x="3964598" y="4747516"/>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128</a:t>
              </a:r>
            </a:p>
          </p:txBody>
        </p:sp>
        <p:sp>
          <p:nvSpPr>
            <p:cNvPr id="84" name="Rounded Rectangle 83"/>
            <p:cNvSpPr/>
            <p:nvPr/>
          </p:nvSpPr>
          <p:spPr>
            <a:xfrm>
              <a:off x="478755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85" name="Rounded Rectangle 84"/>
            <p:cNvSpPr/>
            <p:nvPr/>
          </p:nvSpPr>
          <p:spPr>
            <a:xfrm>
              <a:off x="478755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86" name="Rounded Rectangle 85"/>
            <p:cNvSpPr/>
            <p:nvPr/>
          </p:nvSpPr>
          <p:spPr>
            <a:xfrm>
              <a:off x="4787558" y="4747516"/>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192</a:t>
              </a:r>
            </a:p>
          </p:txBody>
        </p:sp>
        <p:sp>
          <p:nvSpPr>
            <p:cNvPr id="87" name="Rounded Rectangle 86"/>
            <p:cNvSpPr/>
            <p:nvPr/>
          </p:nvSpPr>
          <p:spPr>
            <a:xfrm>
              <a:off x="561051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88" name="Rounded Rectangle 87"/>
            <p:cNvSpPr/>
            <p:nvPr/>
          </p:nvSpPr>
          <p:spPr>
            <a:xfrm>
              <a:off x="561051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89" name="Rounded Rectangle 88"/>
            <p:cNvSpPr/>
            <p:nvPr/>
          </p:nvSpPr>
          <p:spPr>
            <a:xfrm>
              <a:off x="561051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0" name="Rounded Rectangle 89"/>
            <p:cNvSpPr/>
            <p:nvPr/>
          </p:nvSpPr>
          <p:spPr>
            <a:xfrm>
              <a:off x="643347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91" name="Rounded Rectangle 90"/>
            <p:cNvSpPr/>
            <p:nvPr/>
          </p:nvSpPr>
          <p:spPr>
            <a:xfrm>
              <a:off x="643347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92" name="Rounded Rectangle 91"/>
            <p:cNvSpPr/>
            <p:nvPr/>
          </p:nvSpPr>
          <p:spPr>
            <a:xfrm>
              <a:off x="643347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3" name="Rounded Rectangle 92"/>
            <p:cNvSpPr/>
            <p:nvPr/>
          </p:nvSpPr>
          <p:spPr>
            <a:xfrm>
              <a:off x="725643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94" name="Rounded Rectangle 93"/>
            <p:cNvSpPr/>
            <p:nvPr/>
          </p:nvSpPr>
          <p:spPr>
            <a:xfrm>
              <a:off x="725643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95" name="Rounded Rectangle 94"/>
            <p:cNvSpPr/>
            <p:nvPr/>
          </p:nvSpPr>
          <p:spPr>
            <a:xfrm>
              <a:off x="725643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6" name="Rounded Rectangle 95"/>
            <p:cNvSpPr/>
            <p:nvPr/>
          </p:nvSpPr>
          <p:spPr>
            <a:xfrm>
              <a:off x="807939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97" name="Rounded Rectangle 96"/>
            <p:cNvSpPr/>
            <p:nvPr/>
          </p:nvSpPr>
          <p:spPr>
            <a:xfrm>
              <a:off x="807939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98" name="Rounded Rectangle 97"/>
            <p:cNvSpPr/>
            <p:nvPr/>
          </p:nvSpPr>
          <p:spPr>
            <a:xfrm>
              <a:off x="807939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9" name="Rounded Rectangle 98"/>
            <p:cNvSpPr/>
            <p:nvPr/>
          </p:nvSpPr>
          <p:spPr>
            <a:xfrm>
              <a:off x="890235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100" name="Rounded Rectangle 99"/>
            <p:cNvSpPr/>
            <p:nvPr/>
          </p:nvSpPr>
          <p:spPr>
            <a:xfrm>
              <a:off x="890235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101" name="Rounded Rectangle 100"/>
            <p:cNvSpPr/>
            <p:nvPr/>
          </p:nvSpPr>
          <p:spPr>
            <a:xfrm>
              <a:off x="890235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2" name="Rounded Rectangle 101"/>
            <p:cNvSpPr/>
            <p:nvPr/>
          </p:nvSpPr>
          <p:spPr>
            <a:xfrm>
              <a:off x="9725318" y="4260835"/>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03" name="Rounded Rectangle 102"/>
            <p:cNvSpPr/>
            <p:nvPr/>
          </p:nvSpPr>
          <p:spPr>
            <a:xfrm>
              <a:off x="9725318" y="3819384"/>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104" name="Rounded Rectangle 103"/>
            <p:cNvSpPr/>
            <p:nvPr/>
          </p:nvSpPr>
          <p:spPr>
            <a:xfrm>
              <a:off x="9725318" y="4747516"/>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5" name="Rectangle 104"/>
            <p:cNvSpPr/>
            <p:nvPr/>
          </p:nvSpPr>
          <p:spPr>
            <a:xfrm>
              <a:off x="847391" y="3818961"/>
              <a:ext cx="2454326"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Value of binary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place holder</a:t>
              </a:r>
            </a:p>
          </p:txBody>
        </p:sp>
        <p:sp>
          <p:nvSpPr>
            <p:cNvPr id="106" name="Right Arrow 105"/>
            <p:cNvSpPr/>
            <p:nvPr/>
          </p:nvSpPr>
          <p:spPr>
            <a:xfrm>
              <a:off x="3202769" y="4378261"/>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07" name="Rectangle 106"/>
            <p:cNvSpPr/>
            <p:nvPr/>
          </p:nvSpPr>
          <p:spPr>
            <a:xfrm>
              <a:off x="999479" y="4747516"/>
              <a:ext cx="2166363"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number</a:t>
              </a:r>
            </a:p>
          </p:txBody>
        </p:sp>
        <p:sp>
          <p:nvSpPr>
            <p:cNvPr id="108" name="Right Arrow 107"/>
            <p:cNvSpPr/>
            <p:nvPr/>
          </p:nvSpPr>
          <p:spPr>
            <a:xfrm>
              <a:off x="3210876" y="5306816"/>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grpSp>
    </p:spTree>
    <p:extLst>
      <p:ext uri="{BB962C8B-B14F-4D97-AF65-F5344CB8AC3E}">
        <p14:creationId xmlns:p14="http://schemas.microsoft.com/office/powerpoint/2010/main" val="381473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Convert host bits to network bits by changing 0 to 1</a:t>
            </a:r>
          </a:p>
          <a:p>
            <a:pPr lvl="1"/>
            <a:r>
              <a:rPr lang="en-US" dirty="0"/>
              <a:t>Continue adding the value of the converted bits when creating subnets</a:t>
            </a:r>
          </a:p>
          <a:p>
            <a:pPr lvl="1"/>
            <a:r>
              <a:rPr lang="en-US" dirty="0"/>
              <a:t>If all bits in an octet is used, the subnet is 255 </a:t>
            </a:r>
          </a:p>
          <a:p>
            <a:pPr marL="457200" lvl="1" indent="0">
              <a:buNone/>
            </a:pPr>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
        <p:nvSpPr>
          <p:cNvPr id="232" name="TextBox 231"/>
          <p:cNvSpPr txBox="1"/>
          <p:nvPr/>
        </p:nvSpPr>
        <p:spPr>
          <a:xfrm>
            <a:off x="5686681" y="3252060"/>
            <a:ext cx="4758803"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The 3</a:t>
            </a:r>
            <a:r>
              <a:rPr kumimoji="0" lang="en-US" sz="2200" b="0" i="0" u="sng" strike="noStrike" kern="1200" cap="none" spc="0" normalizeH="0" baseline="30000" noProof="0" dirty="0">
                <a:ln>
                  <a:noFill/>
                </a:ln>
                <a:solidFill>
                  <a:srgbClr val="C00000"/>
                </a:solidFill>
                <a:effectLst/>
                <a:uLnTx/>
                <a:uFillTx/>
                <a:latin typeface="Elephant" panose="02020904090505020303" pitchFamily="18" charset="0"/>
                <a:ea typeface="+mn-ea"/>
                <a:cs typeface="+mn-cs"/>
              </a:rPr>
              <a:t>rd</a:t>
            </a: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 octet of a class B address</a:t>
            </a:r>
          </a:p>
        </p:txBody>
      </p:sp>
      <p:grpSp>
        <p:nvGrpSpPr>
          <p:cNvPr id="5" name="Group 4"/>
          <p:cNvGrpSpPr/>
          <p:nvPr/>
        </p:nvGrpSpPr>
        <p:grpSpPr>
          <a:xfrm>
            <a:off x="1279846" y="3834924"/>
            <a:ext cx="9632307" cy="1759552"/>
            <a:chOff x="1279846" y="3834924"/>
            <a:chExt cx="9632307" cy="1759552"/>
          </a:xfrm>
        </p:grpSpPr>
        <p:sp>
          <p:nvSpPr>
            <p:cNvPr id="81" name="Rounded Rectangle 80"/>
            <p:cNvSpPr/>
            <p:nvPr/>
          </p:nvSpPr>
          <p:spPr>
            <a:xfrm>
              <a:off x="439705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82" name="Rounded Rectangle 81"/>
            <p:cNvSpPr/>
            <p:nvPr/>
          </p:nvSpPr>
          <p:spPr>
            <a:xfrm>
              <a:off x="439705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83" name="Rounded Rectangle 82"/>
            <p:cNvSpPr/>
            <p:nvPr/>
          </p:nvSpPr>
          <p:spPr>
            <a:xfrm>
              <a:off x="4397053" y="4763479"/>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128</a:t>
              </a:r>
            </a:p>
          </p:txBody>
        </p:sp>
        <p:sp>
          <p:nvSpPr>
            <p:cNvPr id="84" name="Rounded Rectangle 83"/>
            <p:cNvSpPr/>
            <p:nvPr/>
          </p:nvSpPr>
          <p:spPr>
            <a:xfrm>
              <a:off x="522001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85" name="Rounded Rectangle 84"/>
            <p:cNvSpPr/>
            <p:nvPr/>
          </p:nvSpPr>
          <p:spPr>
            <a:xfrm>
              <a:off x="522001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86" name="Rounded Rectangle 85"/>
            <p:cNvSpPr/>
            <p:nvPr/>
          </p:nvSpPr>
          <p:spPr>
            <a:xfrm>
              <a:off x="5220013" y="4763479"/>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192</a:t>
              </a:r>
            </a:p>
          </p:txBody>
        </p:sp>
        <p:sp>
          <p:nvSpPr>
            <p:cNvPr id="87" name="Rounded Rectangle 86"/>
            <p:cNvSpPr/>
            <p:nvPr/>
          </p:nvSpPr>
          <p:spPr>
            <a:xfrm>
              <a:off x="604297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88" name="Rounded Rectangle 87"/>
            <p:cNvSpPr/>
            <p:nvPr/>
          </p:nvSpPr>
          <p:spPr>
            <a:xfrm>
              <a:off x="604297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89" name="Rounded Rectangle 88"/>
            <p:cNvSpPr/>
            <p:nvPr/>
          </p:nvSpPr>
          <p:spPr>
            <a:xfrm>
              <a:off x="6042973" y="4763479"/>
              <a:ext cx="754380" cy="766533"/>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224</a:t>
              </a:r>
            </a:p>
          </p:txBody>
        </p:sp>
        <p:sp>
          <p:nvSpPr>
            <p:cNvPr id="90" name="Rounded Rectangle 89"/>
            <p:cNvSpPr/>
            <p:nvPr/>
          </p:nvSpPr>
          <p:spPr>
            <a:xfrm>
              <a:off x="686593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91" name="Rounded Rectangle 90"/>
            <p:cNvSpPr/>
            <p:nvPr/>
          </p:nvSpPr>
          <p:spPr>
            <a:xfrm>
              <a:off x="686593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92" name="Rounded Rectangle 91"/>
            <p:cNvSpPr/>
            <p:nvPr/>
          </p:nvSpPr>
          <p:spPr>
            <a:xfrm>
              <a:off x="6865933" y="4763479"/>
              <a:ext cx="754380" cy="766533"/>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240</a:t>
              </a:r>
            </a:p>
          </p:txBody>
        </p:sp>
        <p:sp>
          <p:nvSpPr>
            <p:cNvPr id="93" name="Rounded Rectangle 92"/>
            <p:cNvSpPr/>
            <p:nvPr/>
          </p:nvSpPr>
          <p:spPr>
            <a:xfrm>
              <a:off x="768889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94" name="Rounded Rectangle 93"/>
            <p:cNvSpPr/>
            <p:nvPr/>
          </p:nvSpPr>
          <p:spPr>
            <a:xfrm>
              <a:off x="768889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95" name="Rounded Rectangle 94"/>
            <p:cNvSpPr/>
            <p:nvPr/>
          </p:nvSpPr>
          <p:spPr>
            <a:xfrm>
              <a:off x="7688893" y="4763479"/>
              <a:ext cx="754380" cy="766533"/>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248</a:t>
              </a:r>
            </a:p>
          </p:txBody>
        </p:sp>
        <p:sp>
          <p:nvSpPr>
            <p:cNvPr id="96" name="Rounded Rectangle 95"/>
            <p:cNvSpPr/>
            <p:nvPr/>
          </p:nvSpPr>
          <p:spPr>
            <a:xfrm>
              <a:off x="851185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97" name="Rounded Rectangle 96"/>
            <p:cNvSpPr/>
            <p:nvPr/>
          </p:nvSpPr>
          <p:spPr>
            <a:xfrm>
              <a:off x="851185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98" name="Rounded Rectangle 97"/>
            <p:cNvSpPr/>
            <p:nvPr/>
          </p:nvSpPr>
          <p:spPr>
            <a:xfrm>
              <a:off x="8511853" y="4763479"/>
              <a:ext cx="754380" cy="766533"/>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252</a:t>
              </a:r>
            </a:p>
          </p:txBody>
        </p:sp>
        <p:sp>
          <p:nvSpPr>
            <p:cNvPr id="99" name="Rounded Rectangle 98"/>
            <p:cNvSpPr/>
            <p:nvPr/>
          </p:nvSpPr>
          <p:spPr>
            <a:xfrm>
              <a:off x="933481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100" name="Rounded Rectangle 99"/>
            <p:cNvSpPr/>
            <p:nvPr/>
          </p:nvSpPr>
          <p:spPr>
            <a:xfrm>
              <a:off x="933481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101" name="Rounded Rectangle 100"/>
            <p:cNvSpPr/>
            <p:nvPr/>
          </p:nvSpPr>
          <p:spPr>
            <a:xfrm>
              <a:off x="9334813" y="4763479"/>
              <a:ext cx="754380" cy="766533"/>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254</a:t>
              </a:r>
            </a:p>
          </p:txBody>
        </p:sp>
        <p:sp>
          <p:nvSpPr>
            <p:cNvPr id="102" name="Rounded Rectangle 101"/>
            <p:cNvSpPr/>
            <p:nvPr/>
          </p:nvSpPr>
          <p:spPr>
            <a:xfrm>
              <a:off x="1015777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03" name="Rounded Rectangle 102"/>
            <p:cNvSpPr/>
            <p:nvPr/>
          </p:nvSpPr>
          <p:spPr>
            <a:xfrm>
              <a:off x="1015777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104" name="Rounded Rectangle 103"/>
            <p:cNvSpPr/>
            <p:nvPr/>
          </p:nvSpPr>
          <p:spPr>
            <a:xfrm>
              <a:off x="10157773" y="4763479"/>
              <a:ext cx="754380" cy="766533"/>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255</a:t>
              </a:r>
            </a:p>
          </p:txBody>
        </p:sp>
        <p:sp>
          <p:nvSpPr>
            <p:cNvPr id="105" name="Rectangle 104"/>
            <p:cNvSpPr/>
            <p:nvPr/>
          </p:nvSpPr>
          <p:spPr>
            <a:xfrm>
              <a:off x="1279846" y="3834924"/>
              <a:ext cx="2454326"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Value of binary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place holder</a:t>
              </a:r>
            </a:p>
          </p:txBody>
        </p:sp>
        <p:sp>
          <p:nvSpPr>
            <p:cNvPr id="106" name="Right Arrow 105"/>
            <p:cNvSpPr/>
            <p:nvPr/>
          </p:nvSpPr>
          <p:spPr>
            <a:xfrm>
              <a:off x="3635224" y="4394224"/>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07" name="Rectangle 106"/>
            <p:cNvSpPr/>
            <p:nvPr/>
          </p:nvSpPr>
          <p:spPr>
            <a:xfrm>
              <a:off x="1431934" y="4763479"/>
              <a:ext cx="2166363"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number</a:t>
              </a:r>
            </a:p>
          </p:txBody>
        </p:sp>
        <p:sp>
          <p:nvSpPr>
            <p:cNvPr id="108" name="Right Arrow 107"/>
            <p:cNvSpPr/>
            <p:nvPr/>
          </p:nvSpPr>
          <p:spPr>
            <a:xfrm>
              <a:off x="3643331" y="5322779"/>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grpSp>
    </p:spTree>
    <p:extLst>
      <p:ext uri="{BB962C8B-B14F-4D97-AF65-F5344CB8AC3E}">
        <p14:creationId xmlns:p14="http://schemas.microsoft.com/office/powerpoint/2010/main" val="399228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You can convert host bits into network bits from multiple octets</a:t>
            </a:r>
          </a:p>
          <a:p>
            <a:pPr lvl="1"/>
            <a:r>
              <a:rPr lang="en-US" dirty="0"/>
              <a:t>55.0.0.0   255.255.255.224 is a class A address that is using all eight bits from the second and third octets plus three bits from the fourth octet</a:t>
            </a:r>
          </a:p>
          <a:p>
            <a:pPr marL="457200" lvl="1" indent="0">
              <a:buNone/>
            </a:pPr>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
        <p:nvSpPr>
          <p:cNvPr id="131" name="TextBox 130"/>
          <p:cNvSpPr txBox="1"/>
          <p:nvPr/>
        </p:nvSpPr>
        <p:spPr>
          <a:xfrm>
            <a:off x="5597203" y="3292717"/>
            <a:ext cx="4801443"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The 4th octet of a class A address</a:t>
            </a:r>
          </a:p>
        </p:txBody>
      </p:sp>
      <p:grpSp>
        <p:nvGrpSpPr>
          <p:cNvPr id="5" name="Group 4"/>
          <p:cNvGrpSpPr/>
          <p:nvPr/>
        </p:nvGrpSpPr>
        <p:grpSpPr>
          <a:xfrm>
            <a:off x="1279846" y="3834924"/>
            <a:ext cx="9632307" cy="1759552"/>
            <a:chOff x="1279846" y="3834924"/>
            <a:chExt cx="9632307" cy="1759552"/>
          </a:xfrm>
        </p:grpSpPr>
        <p:sp>
          <p:nvSpPr>
            <p:cNvPr id="185" name="Rounded Rectangle 184"/>
            <p:cNvSpPr/>
            <p:nvPr/>
          </p:nvSpPr>
          <p:spPr>
            <a:xfrm>
              <a:off x="439705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186" name="Rounded Rectangle 185"/>
            <p:cNvSpPr/>
            <p:nvPr/>
          </p:nvSpPr>
          <p:spPr>
            <a:xfrm>
              <a:off x="439705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187" name="Rounded Rectangle 186"/>
            <p:cNvSpPr/>
            <p:nvPr/>
          </p:nvSpPr>
          <p:spPr>
            <a:xfrm>
              <a:off x="4397053" y="4763479"/>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128</a:t>
              </a:r>
            </a:p>
          </p:txBody>
        </p:sp>
        <p:sp>
          <p:nvSpPr>
            <p:cNvPr id="188" name="Rounded Rectangle 187"/>
            <p:cNvSpPr/>
            <p:nvPr/>
          </p:nvSpPr>
          <p:spPr>
            <a:xfrm>
              <a:off x="522001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189" name="Rounded Rectangle 188"/>
            <p:cNvSpPr/>
            <p:nvPr/>
          </p:nvSpPr>
          <p:spPr>
            <a:xfrm>
              <a:off x="522001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190" name="Rounded Rectangle 189"/>
            <p:cNvSpPr/>
            <p:nvPr/>
          </p:nvSpPr>
          <p:spPr>
            <a:xfrm>
              <a:off x="5220013" y="4763479"/>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192</a:t>
              </a:r>
            </a:p>
          </p:txBody>
        </p:sp>
        <p:sp>
          <p:nvSpPr>
            <p:cNvPr id="191" name="Rounded Rectangle 190"/>
            <p:cNvSpPr/>
            <p:nvPr/>
          </p:nvSpPr>
          <p:spPr>
            <a:xfrm>
              <a:off x="604297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192" name="Rounded Rectangle 191"/>
            <p:cNvSpPr/>
            <p:nvPr/>
          </p:nvSpPr>
          <p:spPr>
            <a:xfrm>
              <a:off x="604297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193" name="Rounded Rectangle 192"/>
            <p:cNvSpPr/>
            <p:nvPr/>
          </p:nvSpPr>
          <p:spPr>
            <a:xfrm>
              <a:off x="6042973" y="4763479"/>
              <a:ext cx="754380" cy="766533"/>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224</a:t>
              </a:r>
            </a:p>
          </p:txBody>
        </p:sp>
        <p:sp>
          <p:nvSpPr>
            <p:cNvPr id="194" name="Rounded Rectangle 193"/>
            <p:cNvSpPr/>
            <p:nvPr/>
          </p:nvSpPr>
          <p:spPr>
            <a:xfrm>
              <a:off x="686593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195" name="Rounded Rectangle 194"/>
            <p:cNvSpPr/>
            <p:nvPr/>
          </p:nvSpPr>
          <p:spPr>
            <a:xfrm>
              <a:off x="686593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196" name="Rounded Rectangle 195"/>
            <p:cNvSpPr/>
            <p:nvPr/>
          </p:nvSpPr>
          <p:spPr>
            <a:xfrm>
              <a:off x="686593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97" name="Rounded Rectangle 196"/>
            <p:cNvSpPr/>
            <p:nvPr/>
          </p:nvSpPr>
          <p:spPr>
            <a:xfrm>
              <a:off x="768889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198" name="Rounded Rectangle 197"/>
            <p:cNvSpPr/>
            <p:nvPr/>
          </p:nvSpPr>
          <p:spPr>
            <a:xfrm>
              <a:off x="768889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199" name="Rounded Rectangle 198"/>
            <p:cNvSpPr/>
            <p:nvPr/>
          </p:nvSpPr>
          <p:spPr>
            <a:xfrm>
              <a:off x="768889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00" name="Rounded Rectangle 199"/>
            <p:cNvSpPr/>
            <p:nvPr/>
          </p:nvSpPr>
          <p:spPr>
            <a:xfrm>
              <a:off x="851185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201" name="Rounded Rectangle 200"/>
            <p:cNvSpPr/>
            <p:nvPr/>
          </p:nvSpPr>
          <p:spPr>
            <a:xfrm>
              <a:off x="851185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202" name="Rounded Rectangle 201"/>
            <p:cNvSpPr/>
            <p:nvPr/>
          </p:nvSpPr>
          <p:spPr>
            <a:xfrm>
              <a:off x="851185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03" name="Rounded Rectangle 202"/>
            <p:cNvSpPr/>
            <p:nvPr/>
          </p:nvSpPr>
          <p:spPr>
            <a:xfrm>
              <a:off x="933481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204" name="Rounded Rectangle 203"/>
            <p:cNvSpPr/>
            <p:nvPr/>
          </p:nvSpPr>
          <p:spPr>
            <a:xfrm>
              <a:off x="933481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205" name="Rounded Rectangle 204"/>
            <p:cNvSpPr/>
            <p:nvPr/>
          </p:nvSpPr>
          <p:spPr>
            <a:xfrm>
              <a:off x="933481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06" name="Rounded Rectangle 205"/>
            <p:cNvSpPr/>
            <p:nvPr/>
          </p:nvSpPr>
          <p:spPr>
            <a:xfrm>
              <a:off x="1015777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207" name="Rounded Rectangle 206"/>
            <p:cNvSpPr/>
            <p:nvPr/>
          </p:nvSpPr>
          <p:spPr>
            <a:xfrm>
              <a:off x="1015777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208" name="Rounded Rectangle 207"/>
            <p:cNvSpPr/>
            <p:nvPr/>
          </p:nvSpPr>
          <p:spPr>
            <a:xfrm>
              <a:off x="1015777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09" name="Rectangle 208"/>
            <p:cNvSpPr/>
            <p:nvPr/>
          </p:nvSpPr>
          <p:spPr>
            <a:xfrm>
              <a:off x="1279846" y="3834924"/>
              <a:ext cx="2454326"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Value of binary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place holder</a:t>
              </a:r>
            </a:p>
          </p:txBody>
        </p:sp>
        <p:sp>
          <p:nvSpPr>
            <p:cNvPr id="210" name="Right Arrow 209"/>
            <p:cNvSpPr/>
            <p:nvPr/>
          </p:nvSpPr>
          <p:spPr>
            <a:xfrm>
              <a:off x="3635224" y="4394224"/>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11" name="Rectangle 210"/>
            <p:cNvSpPr/>
            <p:nvPr/>
          </p:nvSpPr>
          <p:spPr>
            <a:xfrm>
              <a:off x="1431934" y="4763479"/>
              <a:ext cx="2166363"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number</a:t>
              </a:r>
            </a:p>
          </p:txBody>
        </p:sp>
        <p:sp>
          <p:nvSpPr>
            <p:cNvPr id="212" name="Right Arrow 211"/>
            <p:cNvSpPr/>
            <p:nvPr/>
          </p:nvSpPr>
          <p:spPr>
            <a:xfrm>
              <a:off x="3643331" y="5322779"/>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grpSp>
    </p:spTree>
    <p:extLst>
      <p:ext uri="{BB962C8B-B14F-4D97-AF65-F5344CB8AC3E}">
        <p14:creationId xmlns:p14="http://schemas.microsoft.com/office/powerpoint/2010/main" val="373084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How many IP addresses per subnet bit?</a:t>
            </a:r>
          </a:p>
          <a:p>
            <a:pPr lvl="1"/>
            <a:r>
              <a:rPr lang="en-US" b="1" dirty="0">
                <a:solidFill>
                  <a:srgbClr val="C00000"/>
                </a:solidFill>
              </a:rPr>
              <a:t>Magic Number</a:t>
            </a:r>
            <a:r>
              <a:rPr lang="en-US" dirty="0">
                <a:solidFill>
                  <a:srgbClr val="C00000"/>
                </a:solidFill>
              </a:rPr>
              <a:t>: </a:t>
            </a:r>
            <a:r>
              <a:rPr lang="en-US" dirty="0"/>
              <a:t>Groups of IP addresses come with each subnet mask</a:t>
            </a:r>
          </a:p>
          <a:p>
            <a:pPr lvl="1"/>
            <a:r>
              <a:rPr lang="en-US" dirty="0"/>
              <a:t>Look at the binary value of </a:t>
            </a:r>
          </a:p>
          <a:p>
            <a:pPr marL="457200" lvl="1" indent="0">
              <a:buNone/>
            </a:pPr>
            <a:r>
              <a:rPr lang="en-US" dirty="0"/>
              <a:t>   the </a:t>
            </a:r>
            <a:r>
              <a:rPr lang="en-US" u="sng" dirty="0"/>
              <a:t>last</a:t>
            </a:r>
            <a:r>
              <a:rPr lang="en-US" dirty="0"/>
              <a:t> subnet bit</a:t>
            </a:r>
          </a:p>
          <a:p>
            <a:pPr lvl="1"/>
            <a:endParaRPr lang="en-US" dirty="0"/>
          </a:p>
          <a:p>
            <a:pPr lvl="1"/>
            <a:endParaRPr lang="en-US" dirty="0"/>
          </a:p>
        </p:txBody>
      </p:sp>
      <p:grpSp>
        <p:nvGrpSpPr>
          <p:cNvPr id="5" name="Group 4"/>
          <p:cNvGrpSpPr/>
          <p:nvPr/>
        </p:nvGrpSpPr>
        <p:grpSpPr>
          <a:xfrm>
            <a:off x="5570220" y="2423536"/>
            <a:ext cx="6515100" cy="1694665"/>
            <a:chOff x="4397053" y="3835347"/>
            <a:chExt cx="6515100" cy="1694665"/>
          </a:xfrm>
        </p:grpSpPr>
        <p:sp>
          <p:nvSpPr>
            <p:cNvPr id="131" name="Rounded Rectangle 130"/>
            <p:cNvSpPr/>
            <p:nvPr/>
          </p:nvSpPr>
          <p:spPr>
            <a:xfrm>
              <a:off x="4397053" y="4276798"/>
              <a:ext cx="754380" cy="389123"/>
            </a:xfrm>
            <a:prstGeom prst="roundRect">
              <a:avLst/>
            </a:prstGeom>
            <a:solidFill>
              <a:schemeClr val="accent1">
                <a:lumMod val="40000"/>
                <a:lumOff val="60000"/>
              </a:schemeClr>
            </a:solidFill>
            <a:ln w="57150">
              <a:solidFill>
                <a:srgbClr val="FF000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149" name="Rounded Rectangle 148"/>
            <p:cNvSpPr/>
            <p:nvPr/>
          </p:nvSpPr>
          <p:spPr>
            <a:xfrm>
              <a:off x="439705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150" name="Rounded Rectangle 149"/>
            <p:cNvSpPr/>
            <p:nvPr/>
          </p:nvSpPr>
          <p:spPr>
            <a:xfrm>
              <a:off x="4397053" y="4763479"/>
              <a:ext cx="754380" cy="758656"/>
            </a:xfrm>
            <a:prstGeom prst="roundRect">
              <a:avLst/>
            </a:prstGeom>
            <a:solidFill>
              <a:srgbClr val="0070C0"/>
            </a:solidFill>
            <a:ln w="57150">
              <a:solidFill>
                <a:srgbClr val="FF000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128</a:t>
              </a:r>
            </a:p>
          </p:txBody>
        </p:sp>
        <p:sp>
          <p:nvSpPr>
            <p:cNvPr id="151" name="Rounded Rectangle 150"/>
            <p:cNvSpPr/>
            <p:nvPr/>
          </p:nvSpPr>
          <p:spPr>
            <a:xfrm>
              <a:off x="522001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158" name="Rounded Rectangle 157"/>
            <p:cNvSpPr/>
            <p:nvPr/>
          </p:nvSpPr>
          <p:spPr>
            <a:xfrm>
              <a:off x="522001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159" name="Rounded Rectangle 158"/>
            <p:cNvSpPr/>
            <p:nvPr/>
          </p:nvSpPr>
          <p:spPr>
            <a:xfrm>
              <a:off x="5220013" y="4763479"/>
              <a:ext cx="754380" cy="758656"/>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60" name="Rounded Rectangle 159"/>
            <p:cNvSpPr/>
            <p:nvPr/>
          </p:nvSpPr>
          <p:spPr>
            <a:xfrm>
              <a:off x="604297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161" name="Rounded Rectangle 160"/>
            <p:cNvSpPr/>
            <p:nvPr/>
          </p:nvSpPr>
          <p:spPr>
            <a:xfrm>
              <a:off x="604297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162" name="Rounded Rectangle 161"/>
            <p:cNvSpPr/>
            <p:nvPr/>
          </p:nvSpPr>
          <p:spPr>
            <a:xfrm>
              <a:off x="604297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63" name="Rounded Rectangle 162"/>
            <p:cNvSpPr/>
            <p:nvPr/>
          </p:nvSpPr>
          <p:spPr>
            <a:xfrm>
              <a:off x="686593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164" name="Rounded Rectangle 163"/>
            <p:cNvSpPr/>
            <p:nvPr/>
          </p:nvSpPr>
          <p:spPr>
            <a:xfrm>
              <a:off x="686593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165" name="Rounded Rectangle 164"/>
            <p:cNvSpPr/>
            <p:nvPr/>
          </p:nvSpPr>
          <p:spPr>
            <a:xfrm>
              <a:off x="686593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66" name="Rounded Rectangle 165"/>
            <p:cNvSpPr/>
            <p:nvPr/>
          </p:nvSpPr>
          <p:spPr>
            <a:xfrm>
              <a:off x="768889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167" name="Rounded Rectangle 166"/>
            <p:cNvSpPr/>
            <p:nvPr/>
          </p:nvSpPr>
          <p:spPr>
            <a:xfrm>
              <a:off x="768889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168" name="Rounded Rectangle 167"/>
            <p:cNvSpPr/>
            <p:nvPr/>
          </p:nvSpPr>
          <p:spPr>
            <a:xfrm>
              <a:off x="768889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69" name="Rounded Rectangle 168"/>
            <p:cNvSpPr/>
            <p:nvPr/>
          </p:nvSpPr>
          <p:spPr>
            <a:xfrm>
              <a:off x="851185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170" name="Rounded Rectangle 169"/>
            <p:cNvSpPr/>
            <p:nvPr/>
          </p:nvSpPr>
          <p:spPr>
            <a:xfrm>
              <a:off x="851185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171" name="Rounded Rectangle 170"/>
            <p:cNvSpPr/>
            <p:nvPr/>
          </p:nvSpPr>
          <p:spPr>
            <a:xfrm>
              <a:off x="851185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72" name="Rounded Rectangle 171"/>
            <p:cNvSpPr/>
            <p:nvPr/>
          </p:nvSpPr>
          <p:spPr>
            <a:xfrm>
              <a:off x="933481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173" name="Rounded Rectangle 172"/>
            <p:cNvSpPr/>
            <p:nvPr/>
          </p:nvSpPr>
          <p:spPr>
            <a:xfrm>
              <a:off x="933481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174" name="Rounded Rectangle 173"/>
            <p:cNvSpPr/>
            <p:nvPr/>
          </p:nvSpPr>
          <p:spPr>
            <a:xfrm>
              <a:off x="933481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75" name="Rounded Rectangle 174"/>
            <p:cNvSpPr/>
            <p:nvPr/>
          </p:nvSpPr>
          <p:spPr>
            <a:xfrm>
              <a:off x="1015777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76" name="Rounded Rectangle 175"/>
            <p:cNvSpPr/>
            <p:nvPr/>
          </p:nvSpPr>
          <p:spPr>
            <a:xfrm>
              <a:off x="1015777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177" name="Rounded Rectangle 176"/>
            <p:cNvSpPr/>
            <p:nvPr/>
          </p:nvSpPr>
          <p:spPr>
            <a:xfrm>
              <a:off x="1015777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grpSp>
      <p:sp>
        <p:nvSpPr>
          <p:cNvPr id="183" name="Rounded Rectangle 182"/>
          <p:cNvSpPr/>
          <p:nvPr/>
        </p:nvSpPr>
        <p:spPr>
          <a:xfrm>
            <a:off x="557022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184" name="Rounded Rectangle 183"/>
          <p:cNvSpPr/>
          <p:nvPr/>
        </p:nvSpPr>
        <p:spPr>
          <a:xfrm>
            <a:off x="557022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185" name="Rounded Rectangle 184"/>
          <p:cNvSpPr/>
          <p:nvPr/>
        </p:nvSpPr>
        <p:spPr>
          <a:xfrm>
            <a:off x="5570220" y="5351133"/>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128</a:t>
            </a:r>
          </a:p>
        </p:txBody>
      </p:sp>
      <p:sp>
        <p:nvSpPr>
          <p:cNvPr id="186" name="Rounded Rectangle 185"/>
          <p:cNvSpPr/>
          <p:nvPr/>
        </p:nvSpPr>
        <p:spPr>
          <a:xfrm>
            <a:off x="6393180" y="4864452"/>
            <a:ext cx="754380" cy="389123"/>
          </a:xfrm>
          <a:prstGeom prst="roundRect">
            <a:avLst/>
          </a:prstGeom>
          <a:solidFill>
            <a:schemeClr val="accent1">
              <a:lumMod val="40000"/>
              <a:lumOff val="60000"/>
            </a:schemeClr>
          </a:solidFill>
          <a:ln w="57150">
            <a:solidFill>
              <a:srgbClr val="FF000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187" name="Rounded Rectangle 186"/>
          <p:cNvSpPr/>
          <p:nvPr/>
        </p:nvSpPr>
        <p:spPr>
          <a:xfrm>
            <a:off x="639318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188" name="Rounded Rectangle 187"/>
          <p:cNvSpPr/>
          <p:nvPr/>
        </p:nvSpPr>
        <p:spPr>
          <a:xfrm>
            <a:off x="6393180" y="5351133"/>
            <a:ext cx="754380" cy="758656"/>
          </a:xfrm>
          <a:prstGeom prst="roundRect">
            <a:avLst/>
          </a:prstGeom>
          <a:solidFill>
            <a:srgbClr val="0070C0"/>
          </a:solidFill>
          <a:ln w="57150">
            <a:solidFill>
              <a:srgbClr val="FF000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192</a:t>
            </a:r>
          </a:p>
        </p:txBody>
      </p:sp>
      <p:sp>
        <p:nvSpPr>
          <p:cNvPr id="189" name="Rounded Rectangle 188"/>
          <p:cNvSpPr/>
          <p:nvPr/>
        </p:nvSpPr>
        <p:spPr>
          <a:xfrm>
            <a:off x="721614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190" name="Rounded Rectangle 189"/>
          <p:cNvSpPr/>
          <p:nvPr/>
        </p:nvSpPr>
        <p:spPr>
          <a:xfrm>
            <a:off x="721614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191" name="Rounded Rectangle 190"/>
          <p:cNvSpPr/>
          <p:nvPr/>
        </p:nvSpPr>
        <p:spPr>
          <a:xfrm>
            <a:off x="721614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92" name="Rounded Rectangle 191"/>
          <p:cNvSpPr/>
          <p:nvPr/>
        </p:nvSpPr>
        <p:spPr>
          <a:xfrm>
            <a:off x="803910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193" name="Rounded Rectangle 192"/>
          <p:cNvSpPr/>
          <p:nvPr/>
        </p:nvSpPr>
        <p:spPr>
          <a:xfrm>
            <a:off x="803910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194" name="Rounded Rectangle 193"/>
          <p:cNvSpPr/>
          <p:nvPr/>
        </p:nvSpPr>
        <p:spPr>
          <a:xfrm>
            <a:off x="803910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95" name="Rounded Rectangle 194"/>
          <p:cNvSpPr/>
          <p:nvPr/>
        </p:nvSpPr>
        <p:spPr>
          <a:xfrm>
            <a:off x="886206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196" name="Rounded Rectangle 195"/>
          <p:cNvSpPr/>
          <p:nvPr/>
        </p:nvSpPr>
        <p:spPr>
          <a:xfrm>
            <a:off x="886206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197" name="Rounded Rectangle 196"/>
          <p:cNvSpPr/>
          <p:nvPr/>
        </p:nvSpPr>
        <p:spPr>
          <a:xfrm>
            <a:off x="886206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98" name="Rounded Rectangle 197"/>
          <p:cNvSpPr/>
          <p:nvPr/>
        </p:nvSpPr>
        <p:spPr>
          <a:xfrm>
            <a:off x="968502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199" name="Rounded Rectangle 198"/>
          <p:cNvSpPr/>
          <p:nvPr/>
        </p:nvSpPr>
        <p:spPr>
          <a:xfrm>
            <a:off x="968502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200" name="Rounded Rectangle 199"/>
          <p:cNvSpPr/>
          <p:nvPr/>
        </p:nvSpPr>
        <p:spPr>
          <a:xfrm>
            <a:off x="968502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01" name="Rounded Rectangle 200"/>
          <p:cNvSpPr/>
          <p:nvPr/>
        </p:nvSpPr>
        <p:spPr>
          <a:xfrm>
            <a:off x="1050798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202" name="Rounded Rectangle 201"/>
          <p:cNvSpPr/>
          <p:nvPr/>
        </p:nvSpPr>
        <p:spPr>
          <a:xfrm>
            <a:off x="1050798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203" name="Rounded Rectangle 202"/>
          <p:cNvSpPr/>
          <p:nvPr/>
        </p:nvSpPr>
        <p:spPr>
          <a:xfrm>
            <a:off x="1050798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04" name="Rounded Rectangle 203"/>
          <p:cNvSpPr/>
          <p:nvPr/>
        </p:nvSpPr>
        <p:spPr>
          <a:xfrm>
            <a:off x="1133094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205" name="Rounded Rectangle 204"/>
          <p:cNvSpPr/>
          <p:nvPr/>
        </p:nvSpPr>
        <p:spPr>
          <a:xfrm>
            <a:off x="1133094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206" name="Rounded Rectangle 205"/>
          <p:cNvSpPr/>
          <p:nvPr/>
        </p:nvSpPr>
        <p:spPr>
          <a:xfrm>
            <a:off x="1133094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07" name="Rectangle 206"/>
          <p:cNvSpPr/>
          <p:nvPr/>
        </p:nvSpPr>
        <p:spPr>
          <a:xfrm>
            <a:off x="357287" y="3600318"/>
            <a:ext cx="3480183" cy="1200329"/>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128 </a:t>
            </a: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IP addresses are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Available with 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128 </a:t>
            </a: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subnet mask</a:t>
            </a:r>
          </a:p>
        </p:txBody>
      </p:sp>
      <p:sp>
        <p:nvSpPr>
          <p:cNvPr id="210" name="Right Arrow 209"/>
          <p:cNvSpPr/>
          <p:nvPr/>
        </p:nvSpPr>
        <p:spPr>
          <a:xfrm rot="20205486">
            <a:off x="3698282" y="3438997"/>
            <a:ext cx="2095801" cy="17469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11" name="Right Arrow 210"/>
          <p:cNvSpPr/>
          <p:nvPr/>
        </p:nvSpPr>
        <p:spPr>
          <a:xfrm rot="21283468">
            <a:off x="3816347" y="5138366"/>
            <a:ext cx="2787611" cy="17566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59" name="Rectangle 58"/>
          <p:cNvSpPr/>
          <p:nvPr/>
        </p:nvSpPr>
        <p:spPr>
          <a:xfrm>
            <a:off x="520793" y="5010584"/>
            <a:ext cx="3316677" cy="1200329"/>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64 </a:t>
            </a: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IP addresses are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Available with 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192 </a:t>
            </a: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subnet mask</a:t>
            </a:r>
          </a:p>
        </p:txBody>
      </p:sp>
    </p:spTree>
    <p:extLst>
      <p:ext uri="{BB962C8B-B14F-4D97-AF65-F5344CB8AC3E}">
        <p14:creationId xmlns:p14="http://schemas.microsoft.com/office/powerpoint/2010/main" val="195824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How many subnets per subnet bit?</a:t>
            </a:r>
          </a:p>
          <a:p>
            <a:pPr lvl="1"/>
            <a:r>
              <a:rPr lang="en-US" dirty="0"/>
              <a:t>Imagine there is a box of 256 IP addresses for each octet (0-255)</a:t>
            </a:r>
          </a:p>
          <a:p>
            <a:pPr lvl="1"/>
            <a:r>
              <a:rPr lang="en-US" dirty="0"/>
              <a:t>Every subnet bit cuts the box(es) in half</a:t>
            </a:r>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
        <p:nvSpPr>
          <p:cNvPr id="7" name="TextBox 6"/>
          <p:cNvSpPr txBox="1"/>
          <p:nvPr/>
        </p:nvSpPr>
        <p:spPr>
          <a:xfrm>
            <a:off x="8910681" y="3187305"/>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0       127</a:t>
            </a:r>
          </a:p>
        </p:txBody>
      </p:sp>
      <p:cxnSp>
        <p:nvCxnSpPr>
          <p:cNvPr id="9" name="Straight Arrow Connector 8"/>
          <p:cNvCxnSpPr/>
          <p:nvPr/>
        </p:nvCxnSpPr>
        <p:spPr>
          <a:xfrm>
            <a:off x="9210469" y="3390518"/>
            <a:ext cx="45720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10327240" y="3175074"/>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128   255</a:t>
            </a:r>
          </a:p>
        </p:txBody>
      </p:sp>
      <p:cxnSp>
        <p:nvCxnSpPr>
          <p:cNvPr id="157" name="Straight Arrow Connector 156"/>
          <p:cNvCxnSpPr/>
          <p:nvPr/>
        </p:nvCxnSpPr>
        <p:spPr>
          <a:xfrm flipV="1">
            <a:off x="10886869" y="3378287"/>
            <a:ext cx="197359" cy="12231"/>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Cube 9"/>
          <p:cNvSpPr/>
          <p:nvPr/>
        </p:nvSpPr>
        <p:spPr>
          <a:xfrm>
            <a:off x="2652102" y="2917355"/>
            <a:ext cx="277585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p:cNvSpPr txBox="1"/>
          <p:nvPr/>
        </p:nvSpPr>
        <p:spPr>
          <a:xfrm>
            <a:off x="2652102" y="3316681"/>
            <a:ext cx="242245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0                           255</a:t>
            </a:r>
          </a:p>
        </p:txBody>
      </p:sp>
      <p:cxnSp>
        <p:nvCxnSpPr>
          <p:cNvPr id="13" name="Straight Arrow Connector 12"/>
          <p:cNvCxnSpPr/>
          <p:nvPr/>
        </p:nvCxnSpPr>
        <p:spPr>
          <a:xfrm>
            <a:off x="2999356" y="3516736"/>
            <a:ext cx="1559573"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ube 46"/>
          <p:cNvSpPr/>
          <p:nvPr/>
        </p:nvSpPr>
        <p:spPr>
          <a:xfrm>
            <a:off x="8922971" y="2905125"/>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8" name="Cube 47"/>
          <p:cNvSpPr/>
          <p:nvPr/>
        </p:nvSpPr>
        <p:spPr>
          <a:xfrm>
            <a:off x="10246099" y="2884392"/>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9" name="TextBox 48"/>
          <p:cNvSpPr txBox="1"/>
          <p:nvPr/>
        </p:nvSpPr>
        <p:spPr>
          <a:xfrm>
            <a:off x="10172367" y="3322480"/>
            <a:ext cx="12650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128     255</a:t>
            </a:r>
          </a:p>
        </p:txBody>
      </p:sp>
      <p:cxnSp>
        <p:nvCxnSpPr>
          <p:cNvPr id="50" name="Straight Arrow Connector 49"/>
          <p:cNvCxnSpPr/>
          <p:nvPr/>
        </p:nvCxnSpPr>
        <p:spPr>
          <a:xfrm>
            <a:off x="10624695" y="3508981"/>
            <a:ext cx="360853" cy="1197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906880" y="3310505"/>
            <a:ext cx="12041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0        127</a:t>
            </a:r>
          </a:p>
        </p:txBody>
      </p:sp>
      <p:cxnSp>
        <p:nvCxnSpPr>
          <p:cNvPr id="55" name="Straight Arrow Connector 54"/>
          <p:cNvCxnSpPr/>
          <p:nvPr/>
        </p:nvCxnSpPr>
        <p:spPr>
          <a:xfrm>
            <a:off x="9199184" y="3520956"/>
            <a:ext cx="379206" cy="315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Cube 58"/>
          <p:cNvSpPr/>
          <p:nvPr/>
        </p:nvSpPr>
        <p:spPr>
          <a:xfrm>
            <a:off x="8900785" y="4600508"/>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grpSp>
        <p:nvGrpSpPr>
          <p:cNvPr id="72" name="Group 71"/>
          <p:cNvGrpSpPr/>
          <p:nvPr/>
        </p:nvGrpSpPr>
        <p:grpSpPr>
          <a:xfrm>
            <a:off x="2574583" y="4604457"/>
            <a:ext cx="695151" cy="1051331"/>
            <a:chOff x="12806152" y="3907256"/>
            <a:chExt cx="695151" cy="1051331"/>
          </a:xfrm>
        </p:grpSpPr>
        <p:sp>
          <p:nvSpPr>
            <p:cNvPr id="73" name="Cube 72"/>
            <p:cNvSpPr/>
            <p:nvPr/>
          </p:nvSpPr>
          <p:spPr>
            <a:xfrm>
              <a:off x="12860532" y="3907256"/>
              <a:ext cx="640771"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74" name="Straight Arrow Connector 73"/>
            <p:cNvCxnSpPr/>
            <p:nvPr/>
          </p:nvCxnSpPr>
          <p:spPr>
            <a:xfrm>
              <a:off x="13088441" y="4254026"/>
              <a:ext cx="10098" cy="342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2806152" y="3973702"/>
              <a:ext cx="502061" cy="98488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  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 63</a:t>
              </a:r>
            </a:p>
          </p:txBody>
        </p:sp>
      </p:grpSp>
      <p:grpSp>
        <p:nvGrpSpPr>
          <p:cNvPr id="76" name="Group 75"/>
          <p:cNvGrpSpPr/>
          <p:nvPr/>
        </p:nvGrpSpPr>
        <p:grpSpPr>
          <a:xfrm>
            <a:off x="3137335" y="4604457"/>
            <a:ext cx="695151" cy="1051331"/>
            <a:chOff x="12957556" y="5327405"/>
            <a:chExt cx="695151" cy="1051331"/>
          </a:xfrm>
        </p:grpSpPr>
        <p:sp>
          <p:nvSpPr>
            <p:cNvPr id="77" name="Cube 76"/>
            <p:cNvSpPr/>
            <p:nvPr/>
          </p:nvSpPr>
          <p:spPr>
            <a:xfrm>
              <a:off x="13011936" y="5327405"/>
              <a:ext cx="640771"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78" name="Straight Arrow Connector 77"/>
            <p:cNvCxnSpPr/>
            <p:nvPr/>
          </p:nvCxnSpPr>
          <p:spPr>
            <a:xfrm>
              <a:off x="13239845" y="5674175"/>
              <a:ext cx="10098" cy="342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2957556" y="5393851"/>
              <a:ext cx="564578" cy="98488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 64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127</a:t>
              </a:r>
            </a:p>
          </p:txBody>
        </p:sp>
      </p:grpSp>
      <p:grpSp>
        <p:nvGrpSpPr>
          <p:cNvPr id="23" name="Group 22"/>
          <p:cNvGrpSpPr/>
          <p:nvPr/>
        </p:nvGrpSpPr>
        <p:grpSpPr>
          <a:xfrm>
            <a:off x="3688764" y="4604457"/>
            <a:ext cx="695151" cy="1082109"/>
            <a:chOff x="12806152" y="3907256"/>
            <a:chExt cx="695151" cy="1082109"/>
          </a:xfrm>
        </p:grpSpPr>
        <p:sp>
          <p:nvSpPr>
            <p:cNvPr id="62" name="Cube 61"/>
            <p:cNvSpPr/>
            <p:nvPr/>
          </p:nvSpPr>
          <p:spPr>
            <a:xfrm>
              <a:off x="12860532" y="3907256"/>
              <a:ext cx="640771"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61" name="Straight Arrow Connector 60"/>
            <p:cNvCxnSpPr/>
            <p:nvPr/>
          </p:nvCxnSpPr>
          <p:spPr>
            <a:xfrm>
              <a:off x="13088441" y="4254026"/>
              <a:ext cx="10098" cy="342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2806152" y="3973702"/>
              <a:ext cx="564578"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191</a:t>
              </a:r>
            </a:p>
          </p:txBody>
        </p:sp>
      </p:grpSp>
      <p:grpSp>
        <p:nvGrpSpPr>
          <p:cNvPr id="24" name="Group 23"/>
          <p:cNvGrpSpPr/>
          <p:nvPr/>
        </p:nvGrpSpPr>
        <p:grpSpPr>
          <a:xfrm>
            <a:off x="4251516" y="4604457"/>
            <a:ext cx="695151" cy="1082109"/>
            <a:chOff x="12957556" y="5327405"/>
            <a:chExt cx="695151" cy="1082109"/>
          </a:xfrm>
        </p:grpSpPr>
        <p:sp>
          <p:nvSpPr>
            <p:cNvPr id="67" name="Cube 66"/>
            <p:cNvSpPr/>
            <p:nvPr/>
          </p:nvSpPr>
          <p:spPr>
            <a:xfrm>
              <a:off x="13011936" y="5327405"/>
              <a:ext cx="640771"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68" name="Straight Arrow Connector 67"/>
            <p:cNvCxnSpPr/>
            <p:nvPr/>
          </p:nvCxnSpPr>
          <p:spPr>
            <a:xfrm>
              <a:off x="13239845" y="5674175"/>
              <a:ext cx="10098" cy="342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2957556" y="5393851"/>
              <a:ext cx="564578"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192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255</a:t>
              </a:r>
            </a:p>
          </p:txBody>
        </p:sp>
      </p:grpSp>
      <p:sp>
        <p:nvSpPr>
          <p:cNvPr id="80" name="Cube 79"/>
          <p:cNvSpPr/>
          <p:nvPr/>
        </p:nvSpPr>
        <p:spPr>
          <a:xfrm>
            <a:off x="9220691" y="4600508"/>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1" name="Cube 80"/>
          <p:cNvSpPr/>
          <p:nvPr/>
        </p:nvSpPr>
        <p:spPr>
          <a:xfrm>
            <a:off x="9543961" y="4600508"/>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2" name="Cube 81"/>
          <p:cNvSpPr/>
          <p:nvPr/>
        </p:nvSpPr>
        <p:spPr>
          <a:xfrm>
            <a:off x="9861870" y="4594756"/>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3" name="Cube 82"/>
          <p:cNvSpPr/>
          <p:nvPr/>
        </p:nvSpPr>
        <p:spPr>
          <a:xfrm>
            <a:off x="10250825" y="4600508"/>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4" name="Cube 83"/>
          <p:cNvSpPr/>
          <p:nvPr/>
        </p:nvSpPr>
        <p:spPr>
          <a:xfrm>
            <a:off x="10576413" y="4610256"/>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5" name="Cube 84"/>
          <p:cNvSpPr/>
          <p:nvPr/>
        </p:nvSpPr>
        <p:spPr>
          <a:xfrm>
            <a:off x="10903189" y="4610256"/>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6" name="Cube 85"/>
          <p:cNvSpPr/>
          <p:nvPr/>
        </p:nvSpPr>
        <p:spPr>
          <a:xfrm>
            <a:off x="11217657" y="4604457"/>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7" name="TextBox 26"/>
          <p:cNvSpPr txBox="1"/>
          <p:nvPr/>
        </p:nvSpPr>
        <p:spPr>
          <a:xfrm>
            <a:off x="157359" y="2757389"/>
            <a:ext cx="2391680" cy="120032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0 subnet bit</a:t>
            </a:r>
            <a:endPar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One group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256 addresses</a:t>
            </a:r>
          </a:p>
        </p:txBody>
      </p:sp>
      <p:sp>
        <p:nvSpPr>
          <p:cNvPr id="90" name="TextBox 89"/>
          <p:cNvSpPr txBox="1"/>
          <p:nvPr/>
        </p:nvSpPr>
        <p:spPr>
          <a:xfrm>
            <a:off x="6235386" y="2790352"/>
            <a:ext cx="2391680" cy="120032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1 subnet bit</a:t>
            </a:r>
            <a:endPar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Two groups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128 addresses</a:t>
            </a:r>
          </a:p>
        </p:txBody>
      </p:sp>
      <p:sp>
        <p:nvSpPr>
          <p:cNvPr id="91" name="TextBox 90"/>
          <p:cNvSpPr txBox="1"/>
          <p:nvPr/>
        </p:nvSpPr>
        <p:spPr>
          <a:xfrm>
            <a:off x="153250" y="4455459"/>
            <a:ext cx="2391680" cy="120032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2 subnet bits</a:t>
            </a:r>
            <a:endPar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Four groups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64 addresses</a:t>
            </a:r>
          </a:p>
        </p:txBody>
      </p:sp>
      <p:sp>
        <p:nvSpPr>
          <p:cNvPr id="92" name="TextBox 91"/>
          <p:cNvSpPr txBox="1"/>
          <p:nvPr/>
        </p:nvSpPr>
        <p:spPr>
          <a:xfrm>
            <a:off x="6224410" y="4486237"/>
            <a:ext cx="2523511" cy="120032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3 subnet bits</a:t>
            </a:r>
            <a:endPar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Eight groups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32 addresses</a:t>
            </a:r>
          </a:p>
        </p:txBody>
      </p:sp>
      <p:sp>
        <p:nvSpPr>
          <p:cNvPr id="93" name="TextBox 92"/>
          <p:cNvSpPr txBox="1"/>
          <p:nvPr/>
        </p:nvSpPr>
        <p:spPr>
          <a:xfrm>
            <a:off x="8679415" y="5837309"/>
            <a:ext cx="69281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0--31</a:t>
            </a:r>
          </a:p>
        </p:txBody>
      </p:sp>
      <p:sp>
        <p:nvSpPr>
          <p:cNvPr id="100" name="TextBox 99"/>
          <p:cNvSpPr txBox="1"/>
          <p:nvPr/>
        </p:nvSpPr>
        <p:spPr>
          <a:xfrm>
            <a:off x="10844049" y="5837309"/>
            <a:ext cx="107273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224--255</a:t>
            </a:r>
          </a:p>
        </p:txBody>
      </p:sp>
      <p:cxnSp>
        <p:nvCxnSpPr>
          <p:cNvPr id="34" name="Straight Arrow Connector 33"/>
          <p:cNvCxnSpPr/>
          <p:nvPr/>
        </p:nvCxnSpPr>
        <p:spPr>
          <a:xfrm flipV="1">
            <a:off x="9023647" y="5570837"/>
            <a:ext cx="0" cy="2865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11342696" y="5570837"/>
            <a:ext cx="0" cy="2865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084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Octet Of Interest (OOI)</a:t>
            </a:r>
          </a:p>
        </p:txBody>
      </p:sp>
      <p:sp>
        <p:nvSpPr>
          <p:cNvPr id="3" name="Content Placeholder 2"/>
          <p:cNvSpPr>
            <a:spLocks noGrp="1"/>
          </p:cNvSpPr>
          <p:nvPr>
            <p:ph idx="1"/>
          </p:nvPr>
        </p:nvSpPr>
        <p:spPr/>
        <p:txBody>
          <a:bodyPr/>
          <a:lstStyle/>
          <a:p>
            <a:r>
              <a:rPr lang="en-US" dirty="0"/>
              <a:t>Octet of Interest (OOI) </a:t>
            </a:r>
          </a:p>
          <a:p>
            <a:pPr lvl="1"/>
            <a:r>
              <a:rPr lang="en-US" dirty="0"/>
              <a:t>The octet you work in when working with subnets</a:t>
            </a:r>
          </a:p>
          <a:p>
            <a:pPr lvl="1"/>
            <a:r>
              <a:rPr lang="en-US" dirty="0"/>
              <a:t>Where the last network bit is located in the subnet mask</a:t>
            </a:r>
          </a:p>
          <a:p>
            <a:pPr lvl="2"/>
            <a:r>
              <a:rPr lang="en-US" dirty="0"/>
              <a:t>More often than not, there will be a mix of 1’s and 0’s</a:t>
            </a:r>
          </a:p>
          <a:p>
            <a:pPr marL="457200" lvl="1" indent="0">
              <a:buNone/>
            </a:pPr>
            <a:endParaRPr lang="en-US" dirty="0"/>
          </a:p>
        </p:txBody>
      </p:sp>
      <p:grpSp>
        <p:nvGrpSpPr>
          <p:cNvPr id="22" name="Group 21"/>
          <p:cNvGrpSpPr/>
          <p:nvPr/>
        </p:nvGrpSpPr>
        <p:grpSpPr>
          <a:xfrm>
            <a:off x="1087445" y="2864382"/>
            <a:ext cx="9694204" cy="2563572"/>
            <a:chOff x="85228" y="3422275"/>
            <a:chExt cx="9694204" cy="2563572"/>
          </a:xfrm>
        </p:grpSpPr>
        <p:grpSp>
          <p:nvGrpSpPr>
            <p:cNvPr id="23" name="Group 22"/>
            <p:cNvGrpSpPr/>
            <p:nvPr/>
          </p:nvGrpSpPr>
          <p:grpSpPr>
            <a:xfrm>
              <a:off x="2293268" y="3422275"/>
              <a:ext cx="7486164" cy="2563572"/>
              <a:chOff x="2293268" y="3422275"/>
              <a:chExt cx="7486164" cy="2563572"/>
            </a:xfrm>
          </p:grpSpPr>
          <p:sp>
            <p:nvSpPr>
              <p:cNvPr id="26" name="Rounded Rectangle 25"/>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27" name="Rounded Rectangle 26"/>
              <p:cNvSpPr/>
              <p:nvPr/>
            </p:nvSpPr>
            <p:spPr>
              <a:xfrm>
                <a:off x="6104010" y="44368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01000101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.69</a:t>
                </a:r>
              </a:p>
            </p:txBody>
          </p:sp>
          <p:sp>
            <p:nvSpPr>
              <p:cNvPr id="28" name="Rounded Rectangle 27"/>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9" name="Rounded Rectangle 28"/>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30" name="Rounded Rectangle 29"/>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1" name="Rounded Rectangle 30"/>
              <p:cNvSpPr/>
              <p:nvPr/>
            </p:nvSpPr>
            <p:spPr>
              <a:xfrm>
                <a:off x="7993360" y="527668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.192</a:t>
                </a:r>
              </a:p>
            </p:txBody>
          </p:sp>
          <p:sp>
            <p:nvSpPr>
              <p:cNvPr id="32" name="Rounded Rectangle 31"/>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3" name="Rounded Rectangle 32"/>
              <p:cNvSpPr/>
              <p:nvPr/>
            </p:nvSpPr>
            <p:spPr>
              <a:xfrm>
                <a:off x="6096000" y="52781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4" name="TextBox 33"/>
              <p:cNvSpPr txBox="1"/>
              <p:nvPr/>
            </p:nvSpPr>
            <p:spPr>
              <a:xfrm>
                <a:off x="4255583" y="3849043"/>
                <a:ext cx="1563735"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sp>
            <p:nvSpPr>
              <p:cNvPr id="35" name="TextBox 34"/>
              <p:cNvSpPr txBox="1"/>
              <p:nvPr/>
            </p:nvSpPr>
            <p:spPr>
              <a:xfrm>
                <a:off x="6406178" y="3852741"/>
                <a:ext cx="1181734"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Subnet</a:t>
                </a:r>
              </a:p>
            </p:txBody>
          </p:sp>
          <p:sp>
            <p:nvSpPr>
              <p:cNvPr id="36" name="TextBox 35"/>
              <p:cNvSpPr txBox="1"/>
              <p:nvPr/>
            </p:nvSpPr>
            <p:spPr>
              <a:xfrm>
                <a:off x="8211371" y="3422275"/>
                <a:ext cx="1350050" cy="95410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charset="0"/>
                    <a:ea typeface="+mn-ea"/>
                    <a:cs typeface="+mn-cs"/>
                  </a:rPr>
                  <a:t>Octet of</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Interest</a:t>
                </a:r>
              </a:p>
            </p:txBody>
          </p:sp>
          <p:sp>
            <p:nvSpPr>
              <p:cNvPr id="37" name="TextBox 36"/>
              <p:cNvSpPr txBox="1"/>
              <p:nvPr/>
            </p:nvSpPr>
            <p:spPr>
              <a:xfrm>
                <a:off x="2350583" y="3849043"/>
                <a:ext cx="1561853"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grpSp>
        <p:sp>
          <p:nvSpPr>
            <p:cNvPr id="24" name="Rectangle 23"/>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25" name="Rectangle 24"/>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
        <p:nvSpPr>
          <p:cNvPr id="40" name="Rounded Rectangle 39"/>
          <p:cNvSpPr/>
          <p:nvPr/>
        </p:nvSpPr>
        <p:spPr>
          <a:xfrm>
            <a:off x="9022010" y="4718785"/>
            <a:ext cx="531848"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9" name="TextBox 8"/>
          <p:cNvSpPr txBox="1"/>
          <p:nvPr/>
        </p:nvSpPr>
        <p:spPr>
          <a:xfrm>
            <a:off x="6852061" y="5802520"/>
            <a:ext cx="227838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Last network bit</a:t>
            </a:r>
          </a:p>
        </p:txBody>
      </p:sp>
      <p:cxnSp>
        <p:nvCxnSpPr>
          <p:cNvPr id="11" name="Elbow Connector 10"/>
          <p:cNvCxnSpPr/>
          <p:nvPr/>
        </p:nvCxnSpPr>
        <p:spPr>
          <a:xfrm rot="5400000" flipH="1" flipV="1">
            <a:off x="8963750" y="5606673"/>
            <a:ext cx="499675" cy="322907"/>
          </a:xfrm>
          <a:prstGeom prst="bentConnector3">
            <a:avLst>
              <a:gd name="adj1" fmla="val 360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15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753600" cy="838200"/>
          </a:xfrm>
        </p:spPr>
        <p:txBody>
          <a:bodyPr/>
          <a:lstStyle/>
          <a:p>
            <a:pPr>
              <a:spcAft>
                <a:spcPts val="300"/>
              </a:spcAft>
            </a:pPr>
            <a:r>
              <a:rPr lang="en-US" dirty="0"/>
              <a:t>IP Management Organizations</a:t>
            </a:r>
            <a:endParaRPr lang="en-US" sz="4800" dirty="0"/>
          </a:p>
        </p:txBody>
      </p:sp>
      <p:sp>
        <p:nvSpPr>
          <p:cNvPr id="3" name="Content Placeholder 2"/>
          <p:cNvSpPr>
            <a:spLocks noGrp="1"/>
          </p:cNvSpPr>
          <p:nvPr>
            <p:ph idx="1"/>
          </p:nvPr>
        </p:nvSpPr>
        <p:spPr/>
        <p:txBody>
          <a:bodyPr/>
          <a:lstStyle/>
          <a:p>
            <a:r>
              <a:rPr lang="en-US" dirty="0"/>
              <a:t>Internet Assigned Numbers Authority (IANA)</a:t>
            </a:r>
          </a:p>
          <a:p>
            <a:pPr lvl="1"/>
            <a:r>
              <a:rPr lang="en-US" dirty="0"/>
              <a:t>Operated by ICANN</a:t>
            </a:r>
          </a:p>
          <a:p>
            <a:pPr lvl="1"/>
            <a:r>
              <a:rPr lang="en-US" dirty="0"/>
              <a:t>Coordinates daily key elements for Internet</a:t>
            </a:r>
          </a:p>
          <a:p>
            <a:pPr lvl="1"/>
            <a:r>
              <a:rPr lang="en-US" dirty="0"/>
              <a:t>Allocated IP addresses to 5 Regional Internet Registries (RIR)</a:t>
            </a:r>
          </a:p>
          <a:p>
            <a:pPr lvl="2"/>
            <a:r>
              <a:rPr lang="en-US" dirty="0"/>
              <a:t>APNIC (Asia/Pacific)</a:t>
            </a:r>
          </a:p>
          <a:p>
            <a:pPr lvl="2"/>
            <a:r>
              <a:rPr lang="en-US" dirty="0"/>
              <a:t>ARIN (North America)</a:t>
            </a:r>
          </a:p>
          <a:p>
            <a:pPr lvl="2"/>
            <a:r>
              <a:rPr lang="en-US" dirty="0"/>
              <a:t>RIPE NCC (Europe, Middle East, Central Asia)</a:t>
            </a:r>
          </a:p>
          <a:p>
            <a:pPr lvl="2"/>
            <a:r>
              <a:rPr lang="en-US" dirty="0"/>
              <a:t>LACNIC (Latin America and Caribbean)</a:t>
            </a:r>
          </a:p>
          <a:p>
            <a:pPr lvl="2"/>
            <a:r>
              <a:rPr lang="en-US" dirty="0"/>
              <a:t>AfriNIC (Africa and Indian Ocean)</a:t>
            </a:r>
          </a:p>
          <a:p>
            <a:pPr lvl="2"/>
            <a:endParaRPr lang="en-US" dirty="0"/>
          </a:p>
          <a:p>
            <a:pPr lvl="1"/>
            <a:endParaRPr lang="en-US" dirty="0"/>
          </a:p>
        </p:txBody>
      </p:sp>
      <p:pic>
        <p:nvPicPr>
          <p:cNvPr id="4" name="Picture 3"/>
          <p:cNvPicPr>
            <a:picLocks noChangeAspect="1"/>
          </p:cNvPicPr>
          <p:nvPr/>
        </p:nvPicPr>
        <p:blipFill>
          <a:blip r:embed="rId3"/>
          <a:stretch>
            <a:fillRect/>
          </a:stretch>
        </p:blipFill>
        <p:spPr>
          <a:xfrm>
            <a:off x="7356963" y="3528646"/>
            <a:ext cx="4692895" cy="2502877"/>
          </a:xfrm>
          <a:prstGeom prst="rect">
            <a:avLst/>
          </a:prstGeom>
        </p:spPr>
      </p:pic>
    </p:spTree>
    <p:extLst>
      <p:ext uri="{BB962C8B-B14F-4D97-AF65-F5344CB8AC3E}">
        <p14:creationId xmlns:p14="http://schemas.microsoft.com/office/powerpoint/2010/main" val="1464308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Mask</a:t>
            </a:r>
          </a:p>
        </p:txBody>
      </p:sp>
      <p:sp>
        <p:nvSpPr>
          <p:cNvPr id="3" name="Content Placeholder 2"/>
          <p:cNvSpPr>
            <a:spLocks noGrp="1"/>
          </p:cNvSpPr>
          <p:nvPr>
            <p:ph idx="1"/>
          </p:nvPr>
        </p:nvSpPr>
        <p:spPr/>
        <p:txBody>
          <a:bodyPr/>
          <a:lstStyle/>
          <a:p>
            <a:r>
              <a:rPr lang="en-US" dirty="0"/>
              <a:t>Using Boolean AND math to determine the subnet ID</a:t>
            </a:r>
          </a:p>
          <a:p>
            <a:pPr lvl="1"/>
            <a:r>
              <a:rPr lang="en-US" dirty="0"/>
              <a:t>Add the binary IP address to the binary subnet mask</a:t>
            </a:r>
          </a:p>
          <a:p>
            <a:pPr marL="457200" lvl="1" indent="0">
              <a:buNone/>
            </a:pPr>
            <a:endParaRPr lang="en-US" dirty="0"/>
          </a:p>
          <a:p>
            <a:pPr lvl="1"/>
            <a:endParaRPr lang="en-US" dirty="0"/>
          </a:p>
          <a:p>
            <a:pPr lvl="1"/>
            <a:endParaRPr lang="en-US" dirty="0"/>
          </a:p>
          <a:p>
            <a:endParaRPr lang="en-US" dirty="0"/>
          </a:p>
          <a:p>
            <a:pPr lvl="1"/>
            <a:endParaRPr lang="en-US" dirty="0"/>
          </a:p>
          <a:p>
            <a:pPr lvl="1"/>
            <a:endParaRPr lang="en-US" dirty="0"/>
          </a:p>
        </p:txBody>
      </p:sp>
      <p:sp>
        <p:nvSpPr>
          <p:cNvPr id="5" name="TextBox 4"/>
          <p:cNvSpPr txBox="1"/>
          <p:nvPr/>
        </p:nvSpPr>
        <p:spPr>
          <a:xfrm>
            <a:off x="21587" y="2355771"/>
            <a:ext cx="2343334" cy="224676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FF"/>
                </a:solidFill>
                <a:effectLst/>
                <a:uLnTx/>
                <a:uFillTx/>
                <a:latin typeface="Arial" charset="0"/>
                <a:ea typeface="+mn-ea"/>
                <a:cs typeface="+mn-cs"/>
              </a:rPr>
              <a:t>Boolean AND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FF"/>
                </a:solidFill>
                <a:effectLst/>
                <a:uLnTx/>
                <a:uFillTx/>
                <a:latin typeface="Arial" charset="0"/>
                <a:ea typeface="+mn-ea"/>
                <a:cs typeface="+mn-cs"/>
              </a:rPr>
              <a:t>  0 and 0 =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FF"/>
                </a:solidFill>
                <a:effectLst/>
                <a:uLnTx/>
                <a:uFillTx/>
                <a:latin typeface="Arial" charset="0"/>
                <a:ea typeface="+mn-ea"/>
                <a:cs typeface="+mn-cs"/>
              </a:rPr>
              <a:t>  0 and 1 =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FF"/>
                </a:solidFill>
                <a:effectLst/>
                <a:uLnTx/>
                <a:uFillTx/>
                <a:latin typeface="Arial" charset="0"/>
                <a:ea typeface="+mn-ea"/>
                <a:cs typeface="+mn-cs"/>
              </a:rPr>
              <a:t>  1 and 0 =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FF"/>
                </a:solidFill>
                <a:effectLst/>
                <a:uLnTx/>
                <a:uFillTx/>
                <a:latin typeface="Arial" charset="0"/>
                <a:ea typeface="+mn-ea"/>
                <a:cs typeface="+mn-cs"/>
              </a:rPr>
              <a:t>  1 and 1 = 1</a:t>
            </a:r>
          </a:p>
        </p:txBody>
      </p:sp>
      <p:sp>
        <p:nvSpPr>
          <p:cNvPr id="7" name="TextBox 6"/>
          <p:cNvSpPr txBox="1"/>
          <p:nvPr/>
        </p:nvSpPr>
        <p:spPr>
          <a:xfrm>
            <a:off x="764251" y="4616581"/>
            <a:ext cx="10663497" cy="156966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mn-ea"/>
                <a:cs typeface="+mn-cs"/>
              </a:rPr>
              <a:t>Address  	1 0 1 0 1 0 0 1 . 1 1 0 0 0 1 1 1 . 1 0 1 0 1 0 0 1. 1 0 0 0 1 0 0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mn-ea"/>
                <a:cs typeface="+mn-cs"/>
              </a:rPr>
              <a:t>    Mask   	</a:t>
            </a:r>
            <a:r>
              <a:rPr kumimoji="0" lang="en-US" sz="2400" b="0" i="0" u="sng" strike="noStrike" kern="1200" cap="none" spc="0" normalizeH="0" baseline="0" noProof="0" dirty="0">
                <a:ln>
                  <a:noFill/>
                </a:ln>
                <a:solidFill>
                  <a:srgbClr val="000000"/>
                </a:solidFill>
                <a:effectLst/>
                <a:uLnTx/>
                <a:uFillTx/>
                <a:latin typeface="Arial" charset="0"/>
                <a:ea typeface="+mn-ea"/>
                <a:cs typeface="+mn-cs"/>
              </a:rPr>
              <a:t>1 1 1 1 1 1 1 1 </a:t>
            </a:r>
            <a:r>
              <a:rPr kumimoji="0" lang="en-US" sz="24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2400" b="0" i="0" u="sng" strike="noStrike" kern="1200" cap="none" spc="0" normalizeH="0" baseline="0" noProof="0" dirty="0">
                <a:ln>
                  <a:noFill/>
                </a:ln>
                <a:solidFill>
                  <a:srgbClr val="000000"/>
                </a:solidFill>
                <a:effectLst/>
                <a:uLnTx/>
                <a:uFillTx/>
                <a:latin typeface="Arial" charset="0"/>
                <a:ea typeface="+mn-ea"/>
                <a:cs typeface="+mn-cs"/>
              </a:rPr>
              <a:t>1 1 1 1 1 1 1 1 </a:t>
            </a:r>
            <a:r>
              <a:rPr kumimoji="0" lang="en-US" sz="24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2400" b="0" i="0" u="sng" strike="noStrike" kern="1200" cap="none" spc="0" normalizeH="0" baseline="0" noProof="0" dirty="0">
                <a:ln>
                  <a:noFill/>
                </a:ln>
                <a:solidFill>
                  <a:srgbClr val="000000"/>
                </a:solidFill>
                <a:effectLst/>
                <a:uLnTx/>
                <a:uFillTx/>
                <a:latin typeface="Arial" charset="0"/>
                <a:ea typeface="+mn-ea"/>
                <a:cs typeface="+mn-cs"/>
              </a:rPr>
              <a:t>1 0 0 0 0 0 0 0 </a:t>
            </a:r>
            <a:r>
              <a:rPr kumimoji="0" lang="en-US" sz="24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2400" b="0" i="0" u="sng" strike="noStrike" kern="1200" cap="none" spc="0" normalizeH="0" baseline="0" noProof="0" dirty="0">
                <a:ln>
                  <a:noFill/>
                </a:ln>
                <a:solidFill>
                  <a:srgbClr val="000000"/>
                </a:solidFill>
                <a:effectLst/>
                <a:uLnTx/>
                <a:uFillTx/>
                <a:latin typeface="Arial" charset="0"/>
                <a:ea typeface="+mn-ea"/>
                <a:cs typeface="+mn-cs"/>
              </a:rPr>
              <a:t>0 0 0 0 0 0 0 0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mn-ea"/>
                <a:cs typeface="+mn-cs"/>
              </a:rPr>
              <a:t>	      	1 0 1 0 1 0 0 1 . 1 1 0 0 0 1 1 1 . 1 0 0 0 0 0 0 0 . 0 0 0 0 0 0 0 0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mn-ea"/>
                <a:cs typeface="+mn-cs"/>
              </a:rPr>
              <a:t>Network ID		169	  .	   199	       .	         128	 . 	   0</a:t>
            </a:r>
          </a:p>
        </p:txBody>
      </p:sp>
      <p:grpSp>
        <p:nvGrpSpPr>
          <p:cNvPr id="22" name="Group 21"/>
          <p:cNvGrpSpPr/>
          <p:nvPr/>
        </p:nvGrpSpPr>
        <p:grpSpPr>
          <a:xfrm>
            <a:off x="2364921" y="2549876"/>
            <a:ext cx="9694204" cy="1552442"/>
            <a:chOff x="85228" y="4433405"/>
            <a:chExt cx="9694204" cy="1552442"/>
          </a:xfrm>
        </p:grpSpPr>
        <p:grpSp>
          <p:nvGrpSpPr>
            <p:cNvPr id="23" name="Group 22"/>
            <p:cNvGrpSpPr/>
            <p:nvPr/>
          </p:nvGrpSpPr>
          <p:grpSpPr>
            <a:xfrm>
              <a:off x="2293268" y="4433405"/>
              <a:ext cx="7486164" cy="1552442"/>
              <a:chOff x="2293268" y="4433405"/>
              <a:chExt cx="7486164" cy="1552442"/>
            </a:xfrm>
          </p:grpSpPr>
          <p:sp>
            <p:nvSpPr>
              <p:cNvPr id="27" name="Rounded Rectangle 26"/>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31" name="Rounded Rectangle 30"/>
              <p:cNvSpPr/>
              <p:nvPr/>
            </p:nvSpPr>
            <p:spPr>
              <a:xfrm>
                <a:off x="6104010" y="443682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32" name="Rounded Rectangle 31"/>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137</a:t>
                </a:r>
              </a:p>
            </p:txBody>
          </p:sp>
          <p:sp>
            <p:nvSpPr>
              <p:cNvPr id="33" name="Rounded Rectangle 32"/>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34" name="Rounded Rectangle 33"/>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5" name="Rounded Rectangle 34"/>
              <p:cNvSpPr/>
              <p:nvPr/>
            </p:nvSpPr>
            <p:spPr>
              <a:xfrm>
                <a:off x="7993361" y="527812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36" name="Rounded Rectangle 35"/>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1" name="Rounded Rectangle 40"/>
              <p:cNvSpPr/>
              <p:nvPr/>
            </p:nvSpPr>
            <p:spPr>
              <a:xfrm>
                <a:off x="6096000" y="527812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.128</a:t>
                </a:r>
              </a:p>
            </p:txBody>
          </p:sp>
        </p:grpSp>
        <p:sp>
          <p:nvSpPr>
            <p:cNvPr id="25" name="Rectangle 24"/>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26" name="Rectangle 25"/>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
        <p:nvSpPr>
          <p:cNvPr id="18" name="Rounded Rectangle 17"/>
          <p:cNvSpPr/>
          <p:nvPr/>
        </p:nvSpPr>
        <p:spPr>
          <a:xfrm>
            <a:off x="8385992" y="3380550"/>
            <a:ext cx="404440"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2807208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 Exercise 3</a:t>
            </a:r>
          </a:p>
        </p:txBody>
      </p:sp>
      <p:sp>
        <p:nvSpPr>
          <p:cNvPr id="3" name="Content Placeholder 2"/>
          <p:cNvSpPr>
            <a:spLocks noGrp="1"/>
          </p:cNvSpPr>
          <p:nvPr>
            <p:ph idx="1"/>
          </p:nvPr>
        </p:nvSpPr>
        <p:spPr>
          <a:xfrm>
            <a:off x="304800" y="1143000"/>
            <a:ext cx="11582400" cy="2604752"/>
          </a:xfrm>
        </p:spPr>
        <p:txBody>
          <a:bodyPr/>
          <a:lstStyle/>
          <a:p>
            <a:r>
              <a:rPr lang="en-US" dirty="0"/>
              <a:t>Complete exercise #3</a:t>
            </a:r>
          </a:p>
          <a:p>
            <a:pPr lvl="1"/>
            <a:r>
              <a:rPr lang="en-US" dirty="0"/>
              <a:t>First determine the IP address class</a:t>
            </a:r>
          </a:p>
          <a:p>
            <a:pPr lvl="1"/>
            <a:r>
              <a:rPr lang="en-US" dirty="0"/>
              <a:t>Determine how many bits are used for subnetting</a:t>
            </a:r>
          </a:p>
          <a:p>
            <a:pPr lvl="1"/>
            <a:r>
              <a:rPr lang="en-US" dirty="0"/>
              <a:t>Determine the subnet the given host IP address belongs to</a:t>
            </a:r>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pic>
        <p:nvPicPr>
          <p:cNvPr id="5" name="Picture 4"/>
          <p:cNvPicPr>
            <a:picLocks noChangeAspect="1"/>
          </p:cNvPicPr>
          <p:nvPr/>
        </p:nvPicPr>
        <p:blipFill>
          <a:blip r:embed="rId3"/>
          <a:stretch>
            <a:fillRect/>
          </a:stretch>
        </p:blipFill>
        <p:spPr>
          <a:xfrm>
            <a:off x="4619038" y="3298422"/>
            <a:ext cx="2953923" cy="2834022"/>
          </a:xfrm>
          <a:prstGeom prst="rect">
            <a:avLst/>
          </a:prstGeom>
        </p:spPr>
      </p:pic>
    </p:spTree>
    <p:extLst>
      <p:ext uri="{BB962C8B-B14F-4D97-AF65-F5344CB8AC3E}">
        <p14:creationId xmlns:p14="http://schemas.microsoft.com/office/powerpoint/2010/main" val="1825934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 Notation</a:t>
            </a:r>
          </a:p>
        </p:txBody>
      </p:sp>
      <p:sp>
        <p:nvSpPr>
          <p:cNvPr id="3" name="Content Placeholder 2"/>
          <p:cNvSpPr>
            <a:spLocks noGrp="1"/>
          </p:cNvSpPr>
          <p:nvPr>
            <p:ph idx="1"/>
          </p:nvPr>
        </p:nvSpPr>
        <p:spPr>
          <a:xfrm>
            <a:off x="304800" y="1143000"/>
            <a:ext cx="11582400" cy="2488181"/>
          </a:xfrm>
        </p:spPr>
        <p:txBody>
          <a:bodyPr/>
          <a:lstStyle/>
          <a:p>
            <a:r>
              <a:rPr lang="en-US" dirty="0"/>
              <a:t>Classless Inter-Domain Routing (CIDR)</a:t>
            </a:r>
          </a:p>
          <a:p>
            <a:pPr lvl="1"/>
            <a:r>
              <a:rPr lang="en-US" dirty="0"/>
              <a:t>A method of displaying how many bits are network (1) bits</a:t>
            </a:r>
          </a:p>
          <a:p>
            <a:pPr lvl="1"/>
            <a:r>
              <a:rPr lang="en-US" dirty="0"/>
              <a:t>255.255.255.240 is the same as /28</a:t>
            </a:r>
          </a:p>
          <a:p>
            <a:pPr lvl="2"/>
            <a:r>
              <a:rPr lang="en-US" dirty="0"/>
              <a:t>Network bits 1</a:t>
            </a:r>
            <a:r>
              <a:rPr lang="en-US" baseline="30000" dirty="0"/>
              <a:t>st</a:t>
            </a:r>
            <a:r>
              <a:rPr lang="en-US" dirty="0"/>
              <a:t> octet: 8 bits, 2</a:t>
            </a:r>
            <a:r>
              <a:rPr lang="en-US" baseline="30000" dirty="0"/>
              <a:t>nd</a:t>
            </a:r>
            <a:r>
              <a:rPr lang="en-US" dirty="0"/>
              <a:t> octet: 8 bits, 3</a:t>
            </a:r>
            <a:r>
              <a:rPr lang="en-US" baseline="30000" dirty="0"/>
              <a:t>rd</a:t>
            </a:r>
            <a:r>
              <a:rPr lang="en-US" dirty="0"/>
              <a:t> octet: 8 bits, 4</a:t>
            </a:r>
            <a:r>
              <a:rPr lang="en-US" baseline="30000" dirty="0"/>
              <a:t>th</a:t>
            </a:r>
            <a:r>
              <a:rPr lang="en-US" dirty="0"/>
              <a:t> octet: 4 bits</a:t>
            </a:r>
          </a:p>
          <a:p>
            <a:pPr lvl="2"/>
            <a:r>
              <a:rPr lang="en-US" dirty="0"/>
              <a:t>8 + 8 + 8 + 4 = 28 network bits or /28</a:t>
            </a:r>
          </a:p>
          <a:p>
            <a:pPr marL="457200" lvl="1" indent="0">
              <a:buNone/>
            </a:pPr>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
        <p:nvSpPr>
          <p:cNvPr id="80" name="TextBox 79"/>
          <p:cNvSpPr txBox="1"/>
          <p:nvPr/>
        </p:nvSpPr>
        <p:spPr>
          <a:xfrm>
            <a:off x="5657850" y="3631181"/>
            <a:ext cx="4801443"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The 4th octet of a class A address</a:t>
            </a:r>
          </a:p>
        </p:txBody>
      </p:sp>
      <p:grpSp>
        <p:nvGrpSpPr>
          <p:cNvPr id="81" name="Group 80"/>
          <p:cNvGrpSpPr/>
          <p:nvPr/>
        </p:nvGrpSpPr>
        <p:grpSpPr>
          <a:xfrm>
            <a:off x="1340493" y="4173388"/>
            <a:ext cx="9632307" cy="1759552"/>
            <a:chOff x="1279846" y="3834924"/>
            <a:chExt cx="9632307" cy="1759552"/>
          </a:xfrm>
        </p:grpSpPr>
        <p:sp>
          <p:nvSpPr>
            <p:cNvPr id="82" name="Rounded Rectangle 81"/>
            <p:cNvSpPr/>
            <p:nvPr/>
          </p:nvSpPr>
          <p:spPr>
            <a:xfrm>
              <a:off x="439705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83" name="Rounded Rectangle 82"/>
            <p:cNvSpPr/>
            <p:nvPr/>
          </p:nvSpPr>
          <p:spPr>
            <a:xfrm>
              <a:off x="439705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84" name="Rounded Rectangle 83"/>
            <p:cNvSpPr/>
            <p:nvPr/>
          </p:nvSpPr>
          <p:spPr>
            <a:xfrm>
              <a:off x="4397053" y="4763479"/>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128</a:t>
              </a:r>
            </a:p>
          </p:txBody>
        </p:sp>
        <p:sp>
          <p:nvSpPr>
            <p:cNvPr id="85" name="Rounded Rectangle 84"/>
            <p:cNvSpPr/>
            <p:nvPr/>
          </p:nvSpPr>
          <p:spPr>
            <a:xfrm>
              <a:off x="522001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86" name="Rounded Rectangle 85"/>
            <p:cNvSpPr/>
            <p:nvPr/>
          </p:nvSpPr>
          <p:spPr>
            <a:xfrm>
              <a:off x="522001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87" name="Rounded Rectangle 86"/>
            <p:cNvSpPr/>
            <p:nvPr/>
          </p:nvSpPr>
          <p:spPr>
            <a:xfrm>
              <a:off x="5220013" y="4763479"/>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192</a:t>
              </a:r>
            </a:p>
          </p:txBody>
        </p:sp>
        <p:sp>
          <p:nvSpPr>
            <p:cNvPr id="88" name="Rounded Rectangle 87"/>
            <p:cNvSpPr/>
            <p:nvPr/>
          </p:nvSpPr>
          <p:spPr>
            <a:xfrm>
              <a:off x="604297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89" name="Rounded Rectangle 88"/>
            <p:cNvSpPr/>
            <p:nvPr/>
          </p:nvSpPr>
          <p:spPr>
            <a:xfrm>
              <a:off x="604297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90" name="Rounded Rectangle 89"/>
            <p:cNvSpPr/>
            <p:nvPr/>
          </p:nvSpPr>
          <p:spPr>
            <a:xfrm>
              <a:off x="6042973" y="4763479"/>
              <a:ext cx="754380" cy="766533"/>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224</a:t>
              </a:r>
            </a:p>
          </p:txBody>
        </p:sp>
        <p:sp>
          <p:nvSpPr>
            <p:cNvPr id="91" name="Rounded Rectangle 90"/>
            <p:cNvSpPr/>
            <p:nvPr/>
          </p:nvSpPr>
          <p:spPr>
            <a:xfrm>
              <a:off x="686593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92" name="Rounded Rectangle 91"/>
            <p:cNvSpPr/>
            <p:nvPr/>
          </p:nvSpPr>
          <p:spPr>
            <a:xfrm>
              <a:off x="686593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93" name="Rounded Rectangle 92"/>
            <p:cNvSpPr/>
            <p:nvPr/>
          </p:nvSpPr>
          <p:spPr>
            <a:xfrm>
              <a:off x="6865933" y="4763479"/>
              <a:ext cx="754380" cy="766533"/>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240</a:t>
              </a:r>
            </a:p>
          </p:txBody>
        </p:sp>
        <p:sp>
          <p:nvSpPr>
            <p:cNvPr id="94" name="Rounded Rectangle 93"/>
            <p:cNvSpPr/>
            <p:nvPr/>
          </p:nvSpPr>
          <p:spPr>
            <a:xfrm>
              <a:off x="768889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95" name="Rounded Rectangle 94"/>
            <p:cNvSpPr/>
            <p:nvPr/>
          </p:nvSpPr>
          <p:spPr>
            <a:xfrm>
              <a:off x="768889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96" name="Rounded Rectangle 95"/>
            <p:cNvSpPr/>
            <p:nvPr/>
          </p:nvSpPr>
          <p:spPr>
            <a:xfrm>
              <a:off x="768889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97" name="Rounded Rectangle 96"/>
            <p:cNvSpPr/>
            <p:nvPr/>
          </p:nvSpPr>
          <p:spPr>
            <a:xfrm>
              <a:off x="851185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98" name="Rounded Rectangle 97"/>
            <p:cNvSpPr/>
            <p:nvPr/>
          </p:nvSpPr>
          <p:spPr>
            <a:xfrm>
              <a:off x="851185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99" name="Rounded Rectangle 98"/>
            <p:cNvSpPr/>
            <p:nvPr/>
          </p:nvSpPr>
          <p:spPr>
            <a:xfrm>
              <a:off x="851185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0" name="Rounded Rectangle 99"/>
            <p:cNvSpPr/>
            <p:nvPr/>
          </p:nvSpPr>
          <p:spPr>
            <a:xfrm>
              <a:off x="933481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101" name="Rounded Rectangle 100"/>
            <p:cNvSpPr/>
            <p:nvPr/>
          </p:nvSpPr>
          <p:spPr>
            <a:xfrm>
              <a:off x="933481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102" name="Rounded Rectangle 101"/>
            <p:cNvSpPr/>
            <p:nvPr/>
          </p:nvSpPr>
          <p:spPr>
            <a:xfrm>
              <a:off x="933481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3" name="Rounded Rectangle 102"/>
            <p:cNvSpPr/>
            <p:nvPr/>
          </p:nvSpPr>
          <p:spPr>
            <a:xfrm>
              <a:off x="10157773" y="4276798"/>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04" name="Rounded Rectangle 103"/>
            <p:cNvSpPr/>
            <p:nvPr/>
          </p:nvSpPr>
          <p:spPr>
            <a:xfrm>
              <a:off x="10157773" y="3835347"/>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105" name="Rounded Rectangle 104"/>
            <p:cNvSpPr/>
            <p:nvPr/>
          </p:nvSpPr>
          <p:spPr>
            <a:xfrm>
              <a:off x="10157773" y="4763479"/>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6" name="Rectangle 105"/>
            <p:cNvSpPr/>
            <p:nvPr/>
          </p:nvSpPr>
          <p:spPr>
            <a:xfrm>
              <a:off x="1279846" y="3834924"/>
              <a:ext cx="2454326"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Value of binary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place holder</a:t>
              </a:r>
            </a:p>
          </p:txBody>
        </p:sp>
        <p:sp>
          <p:nvSpPr>
            <p:cNvPr id="107" name="Right Arrow 106"/>
            <p:cNvSpPr/>
            <p:nvPr/>
          </p:nvSpPr>
          <p:spPr>
            <a:xfrm>
              <a:off x="3635224" y="4394224"/>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08" name="Rectangle 107"/>
            <p:cNvSpPr/>
            <p:nvPr/>
          </p:nvSpPr>
          <p:spPr>
            <a:xfrm>
              <a:off x="1431934" y="4763479"/>
              <a:ext cx="2166363"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number</a:t>
              </a:r>
            </a:p>
          </p:txBody>
        </p:sp>
        <p:sp>
          <p:nvSpPr>
            <p:cNvPr id="109" name="Right Arrow 108"/>
            <p:cNvSpPr/>
            <p:nvPr/>
          </p:nvSpPr>
          <p:spPr>
            <a:xfrm>
              <a:off x="3643331" y="5322779"/>
              <a:ext cx="552926" cy="14367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grpSp>
    </p:spTree>
    <p:extLst>
      <p:ext uri="{BB962C8B-B14F-4D97-AF65-F5344CB8AC3E}">
        <p14:creationId xmlns:p14="http://schemas.microsoft.com/office/powerpoint/2010/main" val="771058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vs Classless</a:t>
            </a:r>
          </a:p>
        </p:txBody>
      </p:sp>
      <p:sp>
        <p:nvSpPr>
          <p:cNvPr id="3" name="Content Placeholder 2"/>
          <p:cNvSpPr>
            <a:spLocks noGrp="1"/>
          </p:cNvSpPr>
          <p:nvPr>
            <p:ph idx="1"/>
          </p:nvPr>
        </p:nvSpPr>
        <p:spPr/>
        <p:txBody>
          <a:bodyPr/>
          <a:lstStyle/>
          <a:p>
            <a:r>
              <a:rPr lang="en-US" dirty="0"/>
              <a:t>Classful address</a:t>
            </a:r>
          </a:p>
          <a:p>
            <a:pPr lvl="1"/>
            <a:r>
              <a:rPr lang="en-US" dirty="0"/>
              <a:t>Has not been subnetted</a:t>
            </a:r>
          </a:p>
          <a:p>
            <a:pPr lvl="1"/>
            <a:r>
              <a:rPr lang="en-US" dirty="0"/>
              <a:t>Subnet mask same as default mask</a:t>
            </a:r>
          </a:p>
          <a:p>
            <a:pPr lvl="2"/>
            <a:r>
              <a:rPr lang="en-US" dirty="0"/>
              <a:t>Class A = /8, Class B = /16, Class C = /24</a:t>
            </a:r>
          </a:p>
          <a:p>
            <a:pPr lvl="1"/>
            <a:endParaRPr lang="en-US" sz="1800" dirty="0">
              <a:solidFill>
                <a:srgbClr val="000000"/>
              </a:solidFill>
              <a:latin typeface="Calibri"/>
              <a:ea typeface="+mn-ea"/>
              <a:cs typeface="+mn-cs"/>
            </a:endParaRPr>
          </a:p>
          <a:p>
            <a:r>
              <a:rPr lang="en-US" dirty="0"/>
              <a:t>Classless address</a:t>
            </a:r>
          </a:p>
          <a:p>
            <a:pPr lvl="1"/>
            <a:r>
              <a:rPr lang="en-US" dirty="0"/>
              <a:t>Has been subnetted</a:t>
            </a:r>
          </a:p>
          <a:p>
            <a:pPr lvl="1"/>
            <a:r>
              <a:rPr lang="en-US" i="1" dirty="0"/>
              <a:t>Must</a:t>
            </a:r>
            <a:r>
              <a:rPr lang="en-US" dirty="0"/>
              <a:t> have CIDR notation or</a:t>
            </a:r>
          </a:p>
          <a:p>
            <a:pPr marL="457200" lvl="1" indent="0">
              <a:buNone/>
            </a:pPr>
            <a:r>
              <a:rPr lang="en-US" dirty="0"/>
              <a:t>   subnet mask to know what portion</a:t>
            </a:r>
          </a:p>
          <a:p>
            <a:pPr marL="457200" lvl="1" indent="0">
              <a:buNone/>
            </a:pPr>
            <a:r>
              <a:rPr lang="en-US" dirty="0"/>
              <a:t>   of address is network or host</a:t>
            </a:r>
          </a:p>
          <a:p>
            <a:pPr lvl="1"/>
            <a:endParaRPr lang="en-US" dirty="0"/>
          </a:p>
        </p:txBody>
      </p:sp>
      <p:pic>
        <p:nvPicPr>
          <p:cNvPr id="4" name="Picture 3"/>
          <p:cNvPicPr>
            <a:picLocks noChangeAspect="1"/>
          </p:cNvPicPr>
          <p:nvPr/>
        </p:nvPicPr>
        <p:blipFill>
          <a:blip r:embed="rId3"/>
          <a:stretch>
            <a:fillRect/>
          </a:stretch>
        </p:blipFill>
        <p:spPr>
          <a:xfrm>
            <a:off x="6775698" y="1143000"/>
            <a:ext cx="5258986" cy="4969802"/>
          </a:xfrm>
          <a:prstGeom prst="rect">
            <a:avLst/>
          </a:prstGeom>
        </p:spPr>
      </p:pic>
    </p:spTree>
    <p:extLst>
      <p:ext uri="{BB962C8B-B14F-4D97-AF65-F5344CB8AC3E}">
        <p14:creationId xmlns:p14="http://schemas.microsoft.com/office/powerpoint/2010/main" val="3449584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 Relationships</a:t>
            </a:r>
          </a:p>
        </p:txBody>
      </p:sp>
      <p:sp>
        <p:nvSpPr>
          <p:cNvPr id="3" name="Content Placeholder 2"/>
          <p:cNvSpPr>
            <a:spLocks noGrp="1"/>
          </p:cNvSpPr>
          <p:nvPr>
            <p:ph idx="1"/>
          </p:nvPr>
        </p:nvSpPr>
        <p:spPr/>
        <p:txBody>
          <a:bodyPr/>
          <a:lstStyle/>
          <a:p>
            <a:r>
              <a:rPr lang="en-US" dirty="0"/>
              <a:t>Network, subnet and host relationship</a:t>
            </a:r>
          </a:p>
          <a:p>
            <a:pPr lvl="1"/>
            <a:r>
              <a:rPr lang="en-US" dirty="0"/>
              <a:t>An IP address supports one device</a:t>
            </a:r>
          </a:p>
          <a:p>
            <a:pPr lvl="1"/>
            <a:r>
              <a:rPr lang="en-US" dirty="0"/>
              <a:t>Subnetting creates a range of IP addresses to support multiple devices</a:t>
            </a:r>
          </a:p>
          <a:p>
            <a:pPr lvl="1"/>
            <a:r>
              <a:rPr lang="en-US" dirty="0"/>
              <a:t>Each device on a network will be associated with a particular subnet </a:t>
            </a:r>
          </a:p>
          <a:p>
            <a:pPr lvl="1"/>
            <a:endParaRPr lang="en-US" dirty="0"/>
          </a:p>
        </p:txBody>
      </p:sp>
      <p:grpSp>
        <p:nvGrpSpPr>
          <p:cNvPr id="4" name="Group 3"/>
          <p:cNvGrpSpPr/>
          <p:nvPr/>
        </p:nvGrpSpPr>
        <p:grpSpPr>
          <a:xfrm>
            <a:off x="1087445" y="3291150"/>
            <a:ext cx="9694204" cy="2911480"/>
            <a:chOff x="1087445" y="3291150"/>
            <a:chExt cx="9694204" cy="2911480"/>
          </a:xfrm>
        </p:grpSpPr>
        <p:sp>
          <p:nvSpPr>
            <p:cNvPr id="54" name="Rounded Rectangle 53"/>
            <p:cNvSpPr/>
            <p:nvPr/>
          </p:nvSpPr>
          <p:spPr>
            <a:xfrm>
              <a:off x="3295485" y="3875512"/>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207</a:t>
              </a:r>
            </a:p>
          </p:txBody>
        </p:sp>
        <p:sp>
          <p:nvSpPr>
            <p:cNvPr id="55" name="Rounded Rectangle 54"/>
            <p:cNvSpPr/>
            <p:nvPr/>
          </p:nvSpPr>
          <p:spPr>
            <a:xfrm>
              <a:off x="7106227" y="3878927"/>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00110110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.54</a:t>
              </a:r>
            </a:p>
          </p:txBody>
        </p:sp>
        <p:sp>
          <p:nvSpPr>
            <p:cNvPr id="56" name="Rounded Rectangle 55"/>
            <p:cNvSpPr/>
            <p:nvPr/>
          </p:nvSpPr>
          <p:spPr>
            <a:xfrm>
              <a:off x="8995578" y="3876952"/>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57" name="Rounded Rectangle 56"/>
            <p:cNvSpPr/>
            <p:nvPr/>
          </p:nvSpPr>
          <p:spPr>
            <a:xfrm>
              <a:off x="5200856" y="3876952"/>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00010101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.21</a:t>
              </a:r>
            </a:p>
          </p:txBody>
        </p:sp>
        <p:sp>
          <p:nvSpPr>
            <p:cNvPr id="58" name="Rounded Rectangle 57"/>
            <p:cNvSpPr/>
            <p:nvPr/>
          </p:nvSpPr>
          <p:spPr>
            <a:xfrm>
              <a:off x="3295485" y="4718787"/>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59" name="Rounded Rectangle 58"/>
            <p:cNvSpPr/>
            <p:nvPr/>
          </p:nvSpPr>
          <p:spPr>
            <a:xfrm>
              <a:off x="8995577" y="4718787"/>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.128</a:t>
              </a:r>
            </a:p>
          </p:txBody>
        </p:sp>
        <p:sp>
          <p:nvSpPr>
            <p:cNvPr id="60" name="Rounded Rectangle 59"/>
            <p:cNvSpPr/>
            <p:nvPr/>
          </p:nvSpPr>
          <p:spPr>
            <a:xfrm>
              <a:off x="5200856" y="4720227"/>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61" name="Rounded Rectangle 60"/>
            <p:cNvSpPr/>
            <p:nvPr/>
          </p:nvSpPr>
          <p:spPr>
            <a:xfrm>
              <a:off x="7098217" y="4720227"/>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62" name="TextBox 61"/>
            <p:cNvSpPr txBox="1"/>
            <p:nvPr/>
          </p:nvSpPr>
          <p:spPr>
            <a:xfrm>
              <a:off x="5257800" y="3291150"/>
              <a:ext cx="1563735"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sp>
          <p:nvSpPr>
            <p:cNvPr id="63" name="TextBox 62"/>
            <p:cNvSpPr txBox="1"/>
            <p:nvPr/>
          </p:nvSpPr>
          <p:spPr>
            <a:xfrm>
              <a:off x="7268571" y="3294848"/>
              <a:ext cx="1441420"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sp>
          <p:nvSpPr>
            <p:cNvPr id="64" name="TextBox 63"/>
            <p:cNvSpPr txBox="1"/>
            <p:nvPr/>
          </p:nvSpPr>
          <p:spPr>
            <a:xfrm>
              <a:off x="9457243" y="3299303"/>
              <a:ext cx="86273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Host</a:t>
              </a:r>
            </a:p>
          </p:txBody>
        </p:sp>
        <p:sp>
          <p:nvSpPr>
            <p:cNvPr id="65" name="TextBox 64"/>
            <p:cNvSpPr txBox="1"/>
            <p:nvPr/>
          </p:nvSpPr>
          <p:spPr>
            <a:xfrm>
              <a:off x="3352800" y="3291150"/>
              <a:ext cx="1561853"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sp>
          <p:nvSpPr>
            <p:cNvPr id="52" name="Rectangle 51"/>
            <p:cNvSpPr/>
            <p:nvPr/>
          </p:nvSpPr>
          <p:spPr>
            <a:xfrm>
              <a:off x="1396824" y="3998542"/>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53" name="Rectangle 52"/>
            <p:cNvSpPr/>
            <p:nvPr/>
          </p:nvSpPr>
          <p:spPr>
            <a:xfrm>
              <a:off x="1087445" y="4841817"/>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68" name="TextBox 67"/>
            <p:cNvSpPr txBox="1"/>
            <p:nvPr/>
          </p:nvSpPr>
          <p:spPr>
            <a:xfrm>
              <a:off x="6852061" y="5802520"/>
              <a:ext cx="2050561"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One subnet bit</a:t>
              </a:r>
            </a:p>
          </p:txBody>
        </p:sp>
        <p:cxnSp>
          <p:nvCxnSpPr>
            <p:cNvPr id="69" name="Elbow Connector 68"/>
            <p:cNvCxnSpPr/>
            <p:nvPr/>
          </p:nvCxnSpPr>
          <p:spPr>
            <a:xfrm rot="5400000" flipH="1" flipV="1">
              <a:off x="8795904" y="5604406"/>
              <a:ext cx="499675" cy="322907"/>
            </a:xfrm>
            <a:prstGeom prst="bentConnector3">
              <a:avLst>
                <a:gd name="adj1" fmla="val 360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8995577" y="4720883"/>
              <a:ext cx="404440"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grpSp>
    </p:spTree>
    <p:extLst>
      <p:ext uri="{BB962C8B-B14F-4D97-AF65-F5344CB8AC3E}">
        <p14:creationId xmlns:p14="http://schemas.microsoft.com/office/powerpoint/2010/main" val="3593471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ID</a:t>
            </a:r>
          </a:p>
        </p:txBody>
      </p:sp>
      <p:sp>
        <p:nvSpPr>
          <p:cNvPr id="3" name="Content Placeholder 2"/>
          <p:cNvSpPr>
            <a:spLocks noGrp="1"/>
          </p:cNvSpPr>
          <p:nvPr>
            <p:ph idx="1"/>
          </p:nvPr>
        </p:nvSpPr>
        <p:spPr/>
        <p:txBody>
          <a:bodyPr/>
          <a:lstStyle/>
          <a:p>
            <a:r>
              <a:rPr lang="en-US" dirty="0"/>
              <a:t>Which subnet does the host belong to?</a:t>
            </a:r>
          </a:p>
          <a:p>
            <a:pPr lvl="1"/>
            <a:r>
              <a:rPr lang="en-US" dirty="0"/>
              <a:t>207.21.54.35  255.255.255.128</a:t>
            </a:r>
          </a:p>
          <a:p>
            <a:pPr lvl="1"/>
            <a:endParaRPr lang="en-US" dirty="0"/>
          </a:p>
        </p:txBody>
      </p:sp>
      <p:grpSp>
        <p:nvGrpSpPr>
          <p:cNvPr id="21" name="Group 20"/>
          <p:cNvGrpSpPr/>
          <p:nvPr/>
        </p:nvGrpSpPr>
        <p:grpSpPr>
          <a:xfrm>
            <a:off x="8057892" y="1130422"/>
            <a:ext cx="3292101" cy="4132218"/>
            <a:chOff x="8057892" y="1130422"/>
            <a:chExt cx="3292101" cy="4132218"/>
          </a:xfrm>
        </p:grpSpPr>
        <p:sp>
          <p:nvSpPr>
            <p:cNvPr id="22" name="Rounded Rectangle 21"/>
            <p:cNvSpPr/>
            <p:nvPr/>
          </p:nvSpPr>
          <p:spPr>
            <a:xfrm>
              <a:off x="9563922" y="1720649"/>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00100011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.35</a:t>
              </a:r>
            </a:p>
          </p:txBody>
        </p:sp>
        <p:sp>
          <p:nvSpPr>
            <p:cNvPr id="23" name="Rounded Rectangle 22"/>
            <p:cNvSpPr/>
            <p:nvPr/>
          </p:nvSpPr>
          <p:spPr>
            <a:xfrm>
              <a:off x="9563921" y="2562484"/>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.128</a:t>
              </a:r>
            </a:p>
          </p:txBody>
        </p:sp>
        <p:sp>
          <p:nvSpPr>
            <p:cNvPr id="24" name="TextBox 23"/>
            <p:cNvSpPr txBox="1"/>
            <p:nvPr/>
          </p:nvSpPr>
          <p:spPr>
            <a:xfrm>
              <a:off x="9749070" y="1130422"/>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26" name="Rounded Rectangle 25"/>
            <p:cNvSpPr/>
            <p:nvPr/>
          </p:nvSpPr>
          <p:spPr>
            <a:xfrm>
              <a:off x="9563921" y="2564580"/>
              <a:ext cx="404440"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27" name="TextBox 26"/>
            <p:cNvSpPr txBox="1"/>
            <p:nvPr/>
          </p:nvSpPr>
          <p:spPr>
            <a:xfrm>
              <a:off x="8061693" y="4598496"/>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0       127</a:t>
              </a:r>
            </a:p>
          </p:txBody>
        </p:sp>
        <p:cxnSp>
          <p:nvCxnSpPr>
            <p:cNvPr id="28" name="Straight Arrow Connector 27"/>
            <p:cNvCxnSpPr/>
            <p:nvPr/>
          </p:nvCxnSpPr>
          <p:spPr>
            <a:xfrm>
              <a:off x="8361481" y="4801709"/>
              <a:ext cx="45720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478252" y="4586265"/>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128   255</a:t>
              </a:r>
            </a:p>
          </p:txBody>
        </p:sp>
        <p:cxnSp>
          <p:nvCxnSpPr>
            <p:cNvPr id="30" name="Straight Arrow Connector 29"/>
            <p:cNvCxnSpPr/>
            <p:nvPr/>
          </p:nvCxnSpPr>
          <p:spPr>
            <a:xfrm flipV="1">
              <a:off x="10037881" y="4789478"/>
              <a:ext cx="197359" cy="12231"/>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Cube 30"/>
            <p:cNvSpPr/>
            <p:nvPr/>
          </p:nvSpPr>
          <p:spPr>
            <a:xfrm>
              <a:off x="8073983" y="4316316"/>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5" name="Cube 34"/>
            <p:cNvSpPr/>
            <p:nvPr/>
          </p:nvSpPr>
          <p:spPr>
            <a:xfrm>
              <a:off x="9397111" y="4295583"/>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0" name="TextBox 39"/>
            <p:cNvSpPr txBox="1"/>
            <p:nvPr/>
          </p:nvSpPr>
          <p:spPr>
            <a:xfrm>
              <a:off x="9323379" y="4733671"/>
              <a:ext cx="12650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128     255</a:t>
              </a:r>
            </a:p>
          </p:txBody>
        </p:sp>
        <p:cxnSp>
          <p:nvCxnSpPr>
            <p:cNvPr id="43" name="Straight Arrow Connector 42"/>
            <p:cNvCxnSpPr/>
            <p:nvPr/>
          </p:nvCxnSpPr>
          <p:spPr>
            <a:xfrm>
              <a:off x="9775707" y="4920172"/>
              <a:ext cx="360853" cy="1197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057892" y="4721696"/>
              <a:ext cx="12041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0        127</a:t>
              </a:r>
            </a:p>
          </p:txBody>
        </p:sp>
        <p:cxnSp>
          <p:nvCxnSpPr>
            <p:cNvPr id="45" name="Straight Arrow Connector 44"/>
            <p:cNvCxnSpPr/>
            <p:nvPr/>
          </p:nvCxnSpPr>
          <p:spPr>
            <a:xfrm>
              <a:off x="8350196" y="4932147"/>
              <a:ext cx="379206" cy="315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1" idx="1"/>
              <a:endCxn id="26" idx="2"/>
            </p:cNvCxnSpPr>
            <p:nvPr/>
          </p:nvCxnSpPr>
          <p:spPr>
            <a:xfrm flipV="1">
              <a:off x="8649657" y="3272307"/>
              <a:ext cx="1116484" cy="128059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1"/>
            </p:cNvCxnSpPr>
            <p:nvPr/>
          </p:nvCxnSpPr>
          <p:spPr>
            <a:xfrm flipH="1" flipV="1">
              <a:off x="9737841" y="3265395"/>
              <a:ext cx="234944" cy="1266769"/>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471246" y="2593181"/>
              <a:ext cx="10070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Mask</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Rectangle 49"/>
            <p:cNvSpPr/>
            <p:nvPr/>
          </p:nvSpPr>
          <p:spPr>
            <a:xfrm>
              <a:off x="8377181" y="1749906"/>
              <a:ext cx="1101071"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Address</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1" name="Rectangle 50"/>
          <p:cNvSpPr/>
          <p:nvPr/>
        </p:nvSpPr>
        <p:spPr>
          <a:xfrm>
            <a:off x="246069" y="3851919"/>
            <a:ext cx="4319067"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207.21.54.127</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sp>
        <p:nvSpPr>
          <p:cNvPr id="52" name="Rectangle 51"/>
          <p:cNvSpPr/>
          <p:nvPr/>
        </p:nvSpPr>
        <p:spPr>
          <a:xfrm>
            <a:off x="304800" y="5017331"/>
            <a:ext cx="4375172"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207.21.54.255</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cxnSp>
        <p:nvCxnSpPr>
          <p:cNvPr id="8" name="Elbow Connector 7"/>
          <p:cNvCxnSpPr>
            <a:endCxn id="44" idx="1"/>
          </p:cNvCxnSpPr>
          <p:nvPr/>
        </p:nvCxnSpPr>
        <p:spPr>
          <a:xfrm>
            <a:off x="4565136" y="4598496"/>
            <a:ext cx="3492756" cy="323255"/>
          </a:xfrm>
          <a:prstGeom prst="bentConnector3">
            <a:avLst>
              <a:gd name="adj1" fmla="val 595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5">
            <a:extLst>
              <a:ext uri="{FF2B5EF4-FFF2-40B4-BE49-F238E27FC236}">
                <a16:creationId xmlns:a16="http://schemas.microsoft.com/office/drawing/2014/main" id="{740291D6-2D75-6F88-8DE3-74425C28DF33}"/>
              </a:ext>
            </a:extLst>
          </p:cNvPr>
          <p:cNvCxnSpPr/>
          <p:nvPr/>
        </p:nvCxnSpPr>
        <p:spPr>
          <a:xfrm flipV="1">
            <a:off x="4679972" y="5241907"/>
            <a:ext cx="5292813" cy="549293"/>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825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46069" y="3851919"/>
            <a:ext cx="4290448" cy="1080228"/>
          </a:xfrm>
          <a:prstGeom prst="roundRect">
            <a:avLst/>
          </a:prstGeom>
          <a:solidFill>
            <a:schemeClr val="bg1"/>
          </a:solidFill>
          <a:ln w="76200">
            <a:solidFill>
              <a:srgbClr val="00B05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 name="Title 1"/>
          <p:cNvSpPr>
            <a:spLocks noGrp="1"/>
          </p:cNvSpPr>
          <p:nvPr>
            <p:ph type="title"/>
          </p:nvPr>
        </p:nvSpPr>
        <p:spPr/>
        <p:txBody>
          <a:bodyPr/>
          <a:lstStyle/>
          <a:p>
            <a:r>
              <a:rPr lang="en-US" dirty="0"/>
              <a:t>Subnet ID</a:t>
            </a:r>
          </a:p>
        </p:txBody>
      </p:sp>
      <p:sp>
        <p:nvSpPr>
          <p:cNvPr id="3" name="Content Placeholder 2"/>
          <p:cNvSpPr>
            <a:spLocks noGrp="1"/>
          </p:cNvSpPr>
          <p:nvPr>
            <p:ph idx="1"/>
          </p:nvPr>
        </p:nvSpPr>
        <p:spPr/>
        <p:txBody>
          <a:bodyPr/>
          <a:lstStyle/>
          <a:p>
            <a:r>
              <a:rPr lang="en-US" dirty="0"/>
              <a:t>Which subnet does the host belong to?</a:t>
            </a:r>
          </a:p>
          <a:p>
            <a:pPr lvl="1"/>
            <a:r>
              <a:rPr lang="en-US" dirty="0"/>
              <a:t>207.21.54.35  255.255.255.128</a:t>
            </a:r>
          </a:p>
          <a:p>
            <a:pPr lvl="1"/>
            <a:endParaRPr lang="en-US" dirty="0"/>
          </a:p>
        </p:txBody>
      </p:sp>
      <p:grpSp>
        <p:nvGrpSpPr>
          <p:cNvPr id="21" name="Group 20"/>
          <p:cNvGrpSpPr/>
          <p:nvPr/>
        </p:nvGrpSpPr>
        <p:grpSpPr>
          <a:xfrm>
            <a:off x="8057892" y="1130422"/>
            <a:ext cx="3292101" cy="4132218"/>
            <a:chOff x="8057892" y="1130422"/>
            <a:chExt cx="3292101" cy="4132218"/>
          </a:xfrm>
        </p:grpSpPr>
        <p:sp>
          <p:nvSpPr>
            <p:cNvPr id="22" name="Rounded Rectangle 21"/>
            <p:cNvSpPr/>
            <p:nvPr/>
          </p:nvSpPr>
          <p:spPr>
            <a:xfrm>
              <a:off x="9563922" y="1720649"/>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00100011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.35</a:t>
              </a:r>
            </a:p>
          </p:txBody>
        </p:sp>
        <p:sp>
          <p:nvSpPr>
            <p:cNvPr id="23" name="Rounded Rectangle 22"/>
            <p:cNvSpPr/>
            <p:nvPr/>
          </p:nvSpPr>
          <p:spPr>
            <a:xfrm>
              <a:off x="9563921" y="2562484"/>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.128</a:t>
              </a:r>
            </a:p>
          </p:txBody>
        </p:sp>
        <p:sp>
          <p:nvSpPr>
            <p:cNvPr id="24" name="TextBox 23"/>
            <p:cNvSpPr txBox="1"/>
            <p:nvPr/>
          </p:nvSpPr>
          <p:spPr>
            <a:xfrm>
              <a:off x="9749070" y="1130422"/>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26" name="Rounded Rectangle 25"/>
            <p:cNvSpPr/>
            <p:nvPr/>
          </p:nvSpPr>
          <p:spPr>
            <a:xfrm>
              <a:off x="9563921" y="2564580"/>
              <a:ext cx="404440"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27" name="TextBox 26"/>
            <p:cNvSpPr txBox="1"/>
            <p:nvPr/>
          </p:nvSpPr>
          <p:spPr>
            <a:xfrm>
              <a:off x="8061693" y="4598496"/>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0       127</a:t>
              </a:r>
            </a:p>
          </p:txBody>
        </p:sp>
        <p:cxnSp>
          <p:nvCxnSpPr>
            <p:cNvPr id="28" name="Straight Arrow Connector 27"/>
            <p:cNvCxnSpPr/>
            <p:nvPr/>
          </p:nvCxnSpPr>
          <p:spPr>
            <a:xfrm>
              <a:off x="8361481" y="4801709"/>
              <a:ext cx="45720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478252" y="4586265"/>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128   255</a:t>
              </a:r>
            </a:p>
          </p:txBody>
        </p:sp>
        <p:cxnSp>
          <p:nvCxnSpPr>
            <p:cNvPr id="30" name="Straight Arrow Connector 29"/>
            <p:cNvCxnSpPr/>
            <p:nvPr/>
          </p:nvCxnSpPr>
          <p:spPr>
            <a:xfrm flipV="1">
              <a:off x="10037881" y="4789478"/>
              <a:ext cx="197359" cy="12231"/>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Cube 30"/>
            <p:cNvSpPr/>
            <p:nvPr/>
          </p:nvSpPr>
          <p:spPr>
            <a:xfrm>
              <a:off x="8073983" y="4316316"/>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5" name="Cube 34"/>
            <p:cNvSpPr/>
            <p:nvPr/>
          </p:nvSpPr>
          <p:spPr>
            <a:xfrm>
              <a:off x="9397111" y="4295583"/>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0" name="TextBox 39"/>
            <p:cNvSpPr txBox="1"/>
            <p:nvPr/>
          </p:nvSpPr>
          <p:spPr>
            <a:xfrm>
              <a:off x="9323379" y="4733671"/>
              <a:ext cx="12650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128     255</a:t>
              </a:r>
            </a:p>
          </p:txBody>
        </p:sp>
        <p:cxnSp>
          <p:nvCxnSpPr>
            <p:cNvPr id="43" name="Straight Arrow Connector 42"/>
            <p:cNvCxnSpPr/>
            <p:nvPr/>
          </p:nvCxnSpPr>
          <p:spPr>
            <a:xfrm>
              <a:off x="9775707" y="4920172"/>
              <a:ext cx="360853" cy="1197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057892" y="4721696"/>
              <a:ext cx="12041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0        127</a:t>
              </a:r>
            </a:p>
          </p:txBody>
        </p:sp>
        <p:cxnSp>
          <p:nvCxnSpPr>
            <p:cNvPr id="45" name="Straight Arrow Connector 44"/>
            <p:cNvCxnSpPr/>
            <p:nvPr/>
          </p:nvCxnSpPr>
          <p:spPr>
            <a:xfrm>
              <a:off x="8350196" y="4932147"/>
              <a:ext cx="379206" cy="315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1" idx="1"/>
              <a:endCxn id="26" idx="2"/>
            </p:cNvCxnSpPr>
            <p:nvPr/>
          </p:nvCxnSpPr>
          <p:spPr>
            <a:xfrm flipV="1">
              <a:off x="8649657" y="3272307"/>
              <a:ext cx="1116484" cy="128059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1"/>
            </p:cNvCxnSpPr>
            <p:nvPr/>
          </p:nvCxnSpPr>
          <p:spPr>
            <a:xfrm flipH="1" flipV="1">
              <a:off x="9737841" y="3265395"/>
              <a:ext cx="234944" cy="1266769"/>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471246" y="2593181"/>
              <a:ext cx="10070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Mask</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0" name="Rectangle 49"/>
            <p:cNvSpPr/>
            <p:nvPr/>
          </p:nvSpPr>
          <p:spPr>
            <a:xfrm>
              <a:off x="8377181" y="1749906"/>
              <a:ext cx="1101071"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Address</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1" name="Rectangle 50"/>
          <p:cNvSpPr/>
          <p:nvPr/>
        </p:nvSpPr>
        <p:spPr>
          <a:xfrm>
            <a:off x="246069" y="3851919"/>
            <a:ext cx="4319067"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207.21.54.127</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sp>
        <p:nvSpPr>
          <p:cNvPr id="52" name="Rectangle 51"/>
          <p:cNvSpPr/>
          <p:nvPr/>
        </p:nvSpPr>
        <p:spPr>
          <a:xfrm>
            <a:off x="304800" y="5017331"/>
            <a:ext cx="4375172"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207.21.54.255</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cxnSp>
        <p:nvCxnSpPr>
          <p:cNvPr id="6" name="Elbow Connector 5"/>
          <p:cNvCxnSpPr>
            <a:endCxn id="35" idx="3"/>
          </p:cNvCxnSpPr>
          <p:nvPr/>
        </p:nvCxnSpPr>
        <p:spPr>
          <a:xfrm flipV="1">
            <a:off x="4679972" y="5241907"/>
            <a:ext cx="5292813" cy="549293"/>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endCxn id="44" idx="1"/>
          </p:cNvCxnSpPr>
          <p:nvPr/>
        </p:nvCxnSpPr>
        <p:spPr>
          <a:xfrm>
            <a:off x="4565136" y="4598496"/>
            <a:ext cx="3492756" cy="323255"/>
          </a:xfrm>
          <a:prstGeom prst="bentConnector3">
            <a:avLst>
              <a:gd name="adj1" fmla="val 595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944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ID</a:t>
            </a:r>
          </a:p>
        </p:txBody>
      </p:sp>
      <p:sp>
        <p:nvSpPr>
          <p:cNvPr id="3" name="Content Placeholder 2"/>
          <p:cNvSpPr>
            <a:spLocks noGrp="1"/>
          </p:cNvSpPr>
          <p:nvPr>
            <p:ph idx="1"/>
          </p:nvPr>
        </p:nvSpPr>
        <p:spPr/>
        <p:txBody>
          <a:bodyPr/>
          <a:lstStyle/>
          <a:p>
            <a:r>
              <a:rPr lang="en-US" dirty="0"/>
              <a:t>Are these two hosts on the same subnetwork?</a:t>
            </a:r>
          </a:p>
          <a:p>
            <a:pPr lvl="1"/>
            <a:r>
              <a:rPr lang="en-US" dirty="0"/>
              <a:t>207.21.54.115  255.255.255.128</a:t>
            </a:r>
          </a:p>
          <a:p>
            <a:pPr lvl="1"/>
            <a:r>
              <a:rPr lang="en-US" dirty="0"/>
              <a:t>207.21.54.129  255.255.255.128</a:t>
            </a:r>
          </a:p>
          <a:p>
            <a:pPr lvl="1"/>
            <a:endParaRPr lang="en-US" dirty="0"/>
          </a:p>
          <a:p>
            <a:pPr lvl="1"/>
            <a:endParaRPr lang="en-US" dirty="0"/>
          </a:p>
        </p:txBody>
      </p:sp>
      <p:grpSp>
        <p:nvGrpSpPr>
          <p:cNvPr id="21" name="Group 20"/>
          <p:cNvGrpSpPr/>
          <p:nvPr/>
        </p:nvGrpSpPr>
        <p:grpSpPr>
          <a:xfrm>
            <a:off x="8057892" y="1931138"/>
            <a:ext cx="3292100" cy="3331502"/>
            <a:chOff x="8057892" y="1931138"/>
            <a:chExt cx="3292100" cy="3331502"/>
          </a:xfrm>
        </p:grpSpPr>
        <p:sp>
          <p:nvSpPr>
            <p:cNvPr id="23" name="Rounded Rectangle 22"/>
            <p:cNvSpPr/>
            <p:nvPr/>
          </p:nvSpPr>
          <p:spPr>
            <a:xfrm>
              <a:off x="9563921" y="2562484"/>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.128</a:t>
              </a:r>
            </a:p>
          </p:txBody>
        </p:sp>
        <p:sp>
          <p:nvSpPr>
            <p:cNvPr id="24" name="TextBox 23"/>
            <p:cNvSpPr txBox="1"/>
            <p:nvPr/>
          </p:nvSpPr>
          <p:spPr>
            <a:xfrm>
              <a:off x="9749070" y="1931138"/>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26" name="Rounded Rectangle 25"/>
            <p:cNvSpPr/>
            <p:nvPr/>
          </p:nvSpPr>
          <p:spPr>
            <a:xfrm>
              <a:off x="9563921" y="2564580"/>
              <a:ext cx="404440"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27" name="TextBox 26"/>
            <p:cNvSpPr txBox="1"/>
            <p:nvPr/>
          </p:nvSpPr>
          <p:spPr>
            <a:xfrm>
              <a:off x="8061693" y="4598496"/>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0       127</a:t>
              </a:r>
            </a:p>
          </p:txBody>
        </p:sp>
        <p:cxnSp>
          <p:nvCxnSpPr>
            <p:cNvPr id="28" name="Straight Arrow Connector 27"/>
            <p:cNvCxnSpPr/>
            <p:nvPr/>
          </p:nvCxnSpPr>
          <p:spPr>
            <a:xfrm>
              <a:off x="8361481" y="4801709"/>
              <a:ext cx="45720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478252" y="4586265"/>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128   255</a:t>
              </a:r>
            </a:p>
          </p:txBody>
        </p:sp>
        <p:cxnSp>
          <p:nvCxnSpPr>
            <p:cNvPr id="30" name="Straight Arrow Connector 29"/>
            <p:cNvCxnSpPr/>
            <p:nvPr/>
          </p:nvCxnSpPr>
          <p:spPr>
            <a:xfrm flipV="1">
              <a:off x="10037881" y="4789478"/>
              <a:ext cx="197359" cy="12231"/>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Cube 30"/>
            <p:cNvSpPr/>
            <p:nvPr/>
          </p:nvSpPr>
          <p:spPr>
            <a:xfrm>
              <a:off x="8073983" y="4316316"/>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5" name="Cube 34"/>
            <p:cNvSpPr/>
            <p:nvPr/>
          </p:nvSpPr>
          <p:spPr>
            <a:xfrm>
              <a:off x="9397111" y="4295583"/>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0" name="TextBox 39"/>
            <p:cNvSpPr txBox="1"/>
            <p:nvPr/>
          </p:nvSpPr>
          <p:spPr>
            <a:xfrm>
              <a:off x="9323379" y="4733671"/>
              <a:ext cx="12650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128     255</a:t>
              </a:r>
            </a:p>
          </p:txBody>
        </p:sp>
        <p:cxnSp>
          <p:nvCxnSpPr>
            <p:cNvPr id="43" name="Straight Arrow Connector 42"/>
            <p:cNvCxnSpPr/>
            <p:nvPr/>
          </p:nvCxnSpPr>
          <p:spPr>
            <a:xfrm>
              <a:off x="9775707" y="4920172"/>
              <a:ext cx="360853" cy="1197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057892" y="4721696"/>
              <a:ext cx="12041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0        127</a:t>
              </a:r>
            </a:p>
          </p:txBody>
        </p:sp>
        <p:cxnSp>
          <p:nvCxnSpPr>
            <p:cNvPr id="45" name="Straight Arrow Connector 44"/>
            <p:cNvCxnSpPr/>
            <p:nvPr/>
          </p:nvCxnSpPr>
          <p:spPr>
            <a:xfrm>
              <a:off x="8350196" y="4932147"/>
              <a:ext cx="379206" cy="315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1" idx="1"/>
              <a:endCxn id="26" idx="2"/>
            </p:cNvCxnSpPr>
            <p:nvPr/>
          </p:nvCxnSpPr>
          <p:spPr>
            <a:xfrm flipV="1">
              <a:off x="8649657" y="3272307"/>
              <a:ext cx="1116484" cy="128059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1"/>
            </p:cNvCxnSpPr>
            <p:nvPr/>
          </p:nvCxnSpPr>
          <p:spPr>
            <a:xfrm flipH="1" flipV="1">
              <a:off x="9737841" y="3265395"/>
              <a:ext cx="234944" cy="1266769"/>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471246" y="2593181"/>
              <a:ext cx="10070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Mask</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1" name="Rectangle 50"/>
          <p:cNvSpPr/>
          <p:nvPr/>
        </p:nvSpPr>
        <p:spPr>
          <a:xfrm>
            <a:off x="246069" y="3851919"/>
            <a:ext cx="4319067"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207.21.54.127</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sp>
        <p:nvSpPr>
          <p:cNvPr id="52" name="Rectangle 51"/>
          <p:cNvSpPr/>
          <p:nvPr/>
        </p:nvSpPr>
        <p:spPr>
          <a:xfrm>
            <a:off x="304800" y="5017331"/>
            <a:ext cx="4375172"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207.21.54.255</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cxnSp>
        <p:nvCxnSpPr>
          <p:cNvPr id="53" name="Elbow Connector 52"/>
          <p:cNvCxnSpPr/>
          <p:nvPr/>
        </p:nvCxnSpPr>
        <p:spPr>
          <a:xfrm flipV="1">
            <a:off x="4679972" y="5241908"/>
            <a:ext cx="5292813" cy="625492"/>
          </a:xfrm>
          <a:prstGeom prst="bentConnector3">
            <a:avLst>
              <a:gd name="adj1" fmla="val 10020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a:off x="4565136" y="4598496"/>
            <a:ext cx="3492756" cy="323255"/>
          </a:xfrm>
          <a:prstGeom prst="bentConnector3">
            <a:avLst>
              <a:gd name="adj1" fmla="val 626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618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249870" y="5017151"/>
            <a:ext cx="4298926" cy="1108176"/>
          </a:xfrm>
          <a:prstGeom prst="roundRect">
            <a:avLst/>
          </a:prstGeom>
          <a:solidFill>
            <a:schemeClr val="bg1"/>
          </a:solidFill>
          <a:ln w="76200">
            <a:solidFill>
              <a:schemeClr val="accent5">
                <a:lumMod val="75000"/>
              </a:schemeClr>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2" name="Rounded Rectangle 31"/>
          <p:cNvSpPr/>
          <p:nvPr/>
        </p:nvSpPr>
        <p:spPr>
          <a:xfrm>
            <a:off x="246069" y="3851918"/>
            <a:ext cx="4254255" cy="980565"/>
          </a:xfrm>
          <a:prstGeom prst="roundRect">
            <a:avLst/>
          </a:prstGeom>
          <a:solidFill>
            <a:schemeClr val="bg1"/>
          </a:solidFill>
          <a:ln w="76200">
            <a:solidFill>
              <a:srgbClr val="00B05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 name="Title 1"/>
          <p:cNvSpPr>
            <a:spLocks noGrp="1"/>
          </p:cNvSpPr>
          <p:nvPr>
            <p:ph type="title"/>
          </p:nvPr>
        </p:nvSpPr>
        <p:spPr/>
        <p:txBody>
          <a:bodyPr/>
          <a:lstStyle/>
          <a:p>
            <a:r>
              <a:rPr lang="en-US" dirty="0"/>
              <a:t>Subnet ID</a:t>
            </a:r>
          </a:p>
        </p:txBody>
      </p:sp>
      <p:sp>
        <p:nvSpPr>
          <p:cNvPr id="3" name="Content Placeholder 2"/>
          <p:cNvSpPr>
            <a:spLocks noGrp="1"/>
          </p:cNvSpPr>
          <p:nvPr>
            <p:ph idx="1"/>
          </p:nvPr>
        </p:nvSpPr>
        <p:spPr/>
        <p:txBody>
          <a:bodyPr/>
          <a:lstStyle/>
          <a:p>
            <a:r>
              <a:rPr lang="en-US" dirty="0"/>
              <a:t>Are these two hosts on the same subnetwork?</a:t>
            </a:r>
          </a:p>
          <a:p>
            <a:pPr lvl="1"/>
            <a:r>
              <a:rPr lang="en-US" dirty="0">
                <a:solidFill>
                  <a:srgbClr val="00B050"/>
                </a:solidFill>
              </a:rPr>
              <a:t>207.21.54.115  255.255.255.128</a:t>
            </a:r>
          </a:p>
          <a:p>
            <a:pPr lvl="1"/>
            <a:r>
              <a:rPr lang="en-US" dirty="0">
                <a:solidFill>
                  <a:schemeClr val="accent5">
                    <a:lumMod val="50000"/>
                  </a:schemeClr>
                </a:solidFill>
              </a:rPr>
              <a:t>207.21.54.129  255.255.255.128</a:t>
            </a:r>
          </a:p>
          <a:p>
            <a:pPr lvl="1"/>
            <a:endParaRPr lang="en-US" dirty="0"/>
          </a:p>
          <a:p>
            <a:pPr lvl="1"/>
            <a:endParaRPr lang="en-US" dirty="0"/>
          </a:p>
        </p:txBody>
      </p:sp>
      <p:sp>
        <p:nvSpPr>
          <p:cNvPr id="23" name="Rounded Rectangle 22"/>
          <p:cNvSpPr/>
          <p:nvPr/>
        </p:nvSpPr>
        <p:spPr>
          <a:xfrm>
            <a:off x="9563921" y="2562484"/>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.128</a:t>
            </a:r>
          </a:p>
        </p:txBody>
      </p:sp>
      <p:sp>
        <p:nvSpPr>
          <p:cNvPr id="24" name="TextBox 23"/>
          <p:cNvSpPr txBox="1"/>
          <p:nvPr/>
        </p:nvSpPr>
        <p:spPr>
          <a:xfrm>
            <a:off x="9749070" y="1931138"/>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26" name="Rounded Rectangle 25"/>
          <p:cNvSpPr/>
          <p:nvPr/>
        </p:nvSpPr>
        <p:spPr>
          <a:xfrm>
            <a:off x="9563921" y="2564580"/>
            <a:ext cx="404440"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27" name="TextBox 26"/>
          <p:cNvSpPr txBox="1"/>
          <p:nvPr/>
        </p:nvSpPr>
        <p:spPr>
          <a:xfrm>
            <a:off x="8061693" y="4598496"/>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0       127</a:t>
            </a:r>
          </a:p>
        </p:txBody>
      </p:sp>
      <p:cxnSp>
        <p:nvCxnSpPr>
          <p:cNvPr id="28" name="Straight Arrow Connector 27"/>
          <p:cNvCxnSpPr/>
          <p:nvPr/>
        </p:nvCxnSpPr>
        <p:spPr>
          <a:xfrm>
            <a:off x="8361481" y="4801709"/>
            <a:ext cx="45720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478252" y="4586265"/>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128   255</a:t>
            </a:r>
          </a:p>
        </p:txBody>
      </p:sp>
      <p:cxnSp>
        <p:nvCxnSpPr>
          <p:cNvPr id="30" name="Straight Arrow Connector 29"/>
          <p:cNvCxnSpPr/>
          <p:nvPr/>
        </p:nvCxnSpPr>
        <p:spPr>
          <a:xfrm flipV="1">
            <a:off x="10037881" y="4789478"/>
            <a:ext cx="197359" cy="12231"/>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Cube 30"/>
          <p:cNvSpPr/>
          <p:nvPr/>
        </p:nvSpPr>
        <p:spPr>
          <a:xfrm>
            <a:off x="8073983" y="4316316"/>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5" name="Cube 34"/>
          <p:cNvSpPr/>
          <p:nvPr/>
        </p:nvSpPr>
        <p:spPr>
          <a:xfrm>
            <a:off x="9397111" y="4295583"/>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0" name="TextBox 39"/>
          <p:cNvSpPr txBox="1"/>
          <p:nvPr/>
        </p:nvSpPr>
        <p:spPr>
          <a:xfrm>
            <a:off x="9323379" y="4733671"/>
            <a:ext cx="12650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128     255</a:t>
            </a:r>
          </a:p>
        </p:txBody>
      </p:sp>
      <p:cxnSp>
        <p:nvCxnSpPr>
          <p:cNvPr id="43" name="Straight Arrow Connector 42"/>
          <p:cNvCxnSpPr/>
          <p:nvPr/>
        </p:nvCxnSpPr>
        <p:spPr>
          <a:xfrm>
            <a:off x="9775707" y="4920172"/>
            <a:ext cx="360853" cy="1197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057892" y="4721696"/>
            <a:ext cx="12041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0        127</a:t>
            </a:r>
          </a:p>
        </p:txBody>
      </p:sp>
      <p:cxnSp>
        <p:nvCxnSpPr>
          <p:cNvPr id="45" name="Straight Arrow Connector 44"/>
          <p:cNvCxnSpPr/>
          <p:nvPr/>
        </p:nvCxnSpPr>
        <p:spPr>
          <a:xfrm>
            <a:off x="8350196" y="4932147"/>
            <a:ext cx="379206" cy="315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1" idx="1"/>
            <a:endCxn id="26" idx="2"/>
          </p:cNvCxnSpPr>
          <p:nvPr/>
        </p:nvCxnSpPr>
        <p:spPr>
          <a:xfrm flipV="1">
            <a:off x="8649657" y="3272307"/>
            <a:ext cx="1116484" cy="128059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1"/>
          </p:cNvCxnSpPr>
          <p:nvPr/>
        </p:nvCxnSpPr>
        <p:spPr>
          <a:xfrm flipH="1" flipV="1">
            <a:off x="9737841" y="3265395"/>
            <a:ext cx="234944" cy="1266769"/>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471246" y="2593181"/>
            <a:ext cx="10070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Mask</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Rectangle 50"/>
          <p:cNvSpPr/>
          <p:nvPr/>
        </p:nvSpPr>
        <p:spPr>
          <a:xfrm>
            <a:off x="246069" y="3851919"/>
            <a:ext cx="4319067"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207.21.54.127</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sp>
        <p:nvSpPr>
          <p:cNvPr id="52" name="Rectangle 51"/>
          <p:cNvSpPr/>
          <p:nvPr/>
        </p:nvSpPr>
        <p:spPr>
          <a:xfrm>
            <a:off x="304800" y="5017331"/>
            <a:ext cx="4375172"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207.21.54.255</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cxnSp>
        <p:nvCxnSpPr>
          <p:cNvPr id="53" name="Elbow Connector 52"/>
          <p:cNvCxnSpPr/>
          <p:nvPr/>
        </p:nvCxnSpPr>
        <p:spPr>
          <a:xfrm flipV="1">
            <a:off x="4565136" y="5241908"/>
            <a:ext cx="5407649" cy="473092"/>
          </a:xfrm>
          <a:prstGeom prst="bentConnector3">
            <a:avLst>
              <a:gd name="adj1" fmla="val 10022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a:off x="4565136" y="4598496"/>
            <a:ext cx="3492756" cy="323255"/>
          </a:xfrm>
          <a:prstGeom prst="bentConnector3">
            <a:avLst>
              <a:gd name="adj1" fmla="val 842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206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C: 2 Bit Mask /26</a:t>
            </a:r>
          </a:p>
        </p:txBody>
      </p:sp>
      <p:sp>
        <p:nvSpPr>
          <p:cNvPr id="3" name="Content Placeholder 2"/>
          <p:cNvSpPr>
            <a:spLocks noGrp="1"/>
          </p:cNvSpPr>
          <p:nvPr>
            <p:ph idx="1"/>
          </p:nvPr>
        </p:nvSpPr>
        <p:spPr/>
        <p:txBody>
          <a:bodyPr/>
          <a:lstStyle/>
          <a:p>
            <a:r>
              <a:rPr lang="en-US" dirty="0"/>
              <a:t>Because this is a class C address, all network devices will share the first three octets</a:t>
            </a:r>
          </a:p>
          <a:p>
            <a:pPr lvl="1"/>
            <a:r>
              <a:rPr lang="en-US" dirty="0"/>
              <a:t>Can’t change Classful network bits!</a:t>
            </a:r>
          </a:p>
          <a:p>
            <a:pPr lvl="1"/>
            <a:endParaRPr lang="en-US" dirty="0"/>
          </a:p>
        </p:txBody>
      </p:sp>
      <p:sp>
        <p:nvSpPr>
          <p:cNvPr id="33" name="Rounded Rectangle 32"/>
          <p:cNvSpPr/>
          <p:nvPr/>
        </p:nvSpPr>
        <p:spPr>
          <a:xfrm>
            <a:off x="3295485" y="3875512"/>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207</a:t>
            </a:r>
          </a:p>
        </p:txBody>
      </p:sp>
      <p:sp>
        <p:nvSpPr>
          <p:cNvPr id="34" name="Rounded Rectangle 33"/>
          <p:cNvSpPr/>
          <p:nvPr/>
        </p:nvSpPr>
        <p:spPr>
          <a:xfrm>
            <a:off x="7106227" y="3878927"/>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00110110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.54</a:t>
            </a:r>
          </a:p>
        </p:txBody>
      </p:sp>
      <p:sp>
        <p:nvSpPr>
          <p:cNvPr id="36" name="Rounded Rectangle 35"/>
          <p:cNvSpPr/>
          <p:nvPr/>
        </p:nvSpPr>
        <p:spPr>
          <a:xfrm>
            <a:off x="8995578" y="3876952"/>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00000000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37" name="Rounded Rectangle 36"/>
          <p:cNvSpPr/>
          <p:nvPr/>
        </p:nvSpPr>
        <p:spPr>
          <a:xfrm>
            <a:off x="5200856" y="3876952"/>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00010101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.21</a:t>
            </a:r>
          </a:p>
        </p:txBody>
      </p:sp>
      <p:sp>
        <p:nvSpPr>
          <p:cNvPr id="41" name="Rounded Rectangle 40"/>
          <p:cNvSpPr/>
          <p:nvPr/>
        </p:nvSpPr>
        <p:spPr>
          <a:xfrm>
            <a:off x="3295485" y="4718787"/>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2" name="Rounded Rectangle 41"/>
          <p:cNvSpPr/>
          <p:nvPr/>
        </p:nvSpPr>
        <p:spPr>
          <a:xfrm>
            <a:off x="8995577" y="4718787"/>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.192</a:t>
            </a:r>
          </a:p>
        </p:txBody>
      </p:sp>
      <p:sp>
        <p:nvSpPr>
          <p:cNvPr id="43" name="Rounded Rectangle 42"/>
          <p:cNvSpPr/>
          <p:nvPr/>
        </p:nvSpPr>
        <p:spPr>
          <a:xfrm>
            <a:off x="5200856" y="4720227"/>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4" name="Rounded Rectangle 43"/>
          <p:cNvSpPr/>
          <p:nvPr/>
        </p:nvSpPr>
        <p:spPr>
          <a:xfrm>
            <a:off x="7098217" y="4720227"/>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45" name="TextBox 44"/>
          <p:cNvSpPr txBox="1"/>
          <p:nvPr/>
        </p:nvSpPr>
        <p:spPr>
          <a:xfrm>
            <a:off x="5200856" y="3291150"/>
            <a:ext cx="1620679"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sp>
        <p:nvSpPr>
          <p:cNvPr id="46" name="TextBox 45"/>
          <p:cNvSpPr txBox="1"/>
          <p:nvPr/>
        </p:nvSpPr>
        <p:spPr>
          <a:xfrm>
            <a:off x="7268571" y="3294848"/>
            <a:ext cx="1441420"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sp>
        <p:nvSpPr>
          <p:cNvPr id="47" name="TextBox 46"/>
          <p:cNvSpPr txBox="1"/>
          <p:nvPr/>
        </p:nvSpPr>
        <p:spPr>
          <a:xfrm>
            <a:off x="9457243" y="3299303"/>
            <a:ext cx="862737"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Host</a:t>
            </a:r>
          </a:p>
        </p:txBody>
      </p:sp>
      <p:sp>
        <p:nvSpPr>
          <p:cNvPr id="48" name="TextBox 47"/>
          <p:cNvSpPr txBox="1"/>
          <p:nvPr/>
        </p:nvSpPr>
        <p:spPr>
          <a:xfrm>
            <a:off x="3352800" y="3291150"/>
            <a:ext cx="1561853" cy="52691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Network</a:t>
            </a:r>
          </a:p>
        </p:txBody>
      </p:sp>
      <p:sp>
        <p:nvSpPr>
          <p:cNvPr id="49" name="Rectangle 48"/>
          <p:cNvSpPr/>
          <p:nvPr/>
        </p:nvSpPr>
        <p:spPr>
          <a:xfrm>
            <a:off x="1396824" y="3998542"/>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50" name="Rectangle 49"/>
          <p:cNvSpPr/>
          <p:nvPr/>
        </p:nvSpPr>
        <p:spPr>
          <a:xfrm>
            <a:off x="1087445" y="4841817"/>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51" name="TextBox 50"/>
          <p:cNvSpPr txBox="1"/>
          <p:nvPr/>
        </p:nvSpPr>
        <p:spPr>
          <a:xfrm>
            <a:off x="6806773" y="5772090"/>
            <a:ext cx="2188804"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Two subnet bits</a:t>
            </a:r>
          </a:p>
        </p:txBody>
      </p:sp>
      <p:cxnSp>
        <p:nvCxnSpPr>
          <p:cNvPr id="52" name="Elbow Connector 51"/>
          <p:cNvCxnSpPr/>
          <p:nvPr/>
        </p:nvCxnSpPr>
        <p:spPr>
          <a:xfrm rot="5400000" flipH="1" flipV="1">
            <a:off x="8975764" y="5594397"/>
            <a:ext cx="499675" cy="322907"/>
          </a:xfrm>
          <a:prstGeom prst="bentConnector3">
            <a:avLst>
              <a:gd name="adj1" fmla="val 360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8995577" y="4720883"/>
            <a:ext cx="574308"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1271263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753600" cy="838200"/>
          </a:xfrm>
        </p:spPr>
        <p:txBody>
          <a:bodyPr/>
          <a:lstStyle/>
          <a:p>
            <a:pPr>
              <a:spcAft>
                <a:spcPts val="300"/>
              </a:spcAft>
            </a:pPr>
            <a:r>
              <a:rPr lang="en-US" dirty="0"/>
              <a:t>IP Management Organizations</a:t>
            </a:r>
            <a:endParaRPr lang="en-US" sz="4800" dirty="0"/>
          </a:p>
        </p:txBody>
      </p:sp>
      <p:sp>
        <p:nvSpPr>
          <p:cNvPr id="3" name="Content Placeholder 2"/>
          <p:cNvSpPr>
            <a:spLocks noGrp="1"/>
          </p:cNvSpPr>
          <p:nvPr>
            <p:ph idx="1"/>
          </p:nvPr>
        </p:nvSpPr>
        <p:spPr/>
        <p:txBody>
          <a:bodyPr/>
          <a:lstStyle/>
          <a:p>
            <a:r>
              <a:rPr lang="en-US" dirty="0"/>
              <a:t>ICANN, IANA &amp; RIR relationship</a:t>
            </a:r>
          </a:p>
          <a:p>
            <a:pPr lvl="1"/>
            <a:r>
              <a:rPr lang="en-US" dirty="0"/>
              <a:t>ICANN has the strategic view</a:t>
            </a:r>
          </a:p>
          <a:p>
            <a:pPr lvl="1"/>
            <a:r>
              <a:rPr lang="en-US" dirty="0"/>
              <a:t>IANA has the daily operations</a:t>
            </a:r>
          </a:p>
          <a:p>
            <a:pPr lvl="1"/>
            <a:r>
              <a:rPr lang="en-US" dirty="0"/>
              <a:t>RIR manages their region</a:t>
            </a:r>
          </a:p>
          <a:p>
            <a:pPr lvl="2"/>
            <a:endParaRPr lang="en-US" dirty="0"/>
          </a:p>
          <a:p>
            <a:pPr lvl="1"/>
            <a:endParaRPr lang="en-US" dirty="0"/>
          </a:p>
        </p:txBody>
      </p:sp>
      <p:grpSp>
        <p:nvGrpSpPr>
          <p:cNvPr id="6" name="Group 5"/>
          <p:cNvGrpSpPr/>
          <p:nvPr/>
        </p:nvGrpSpPr>
        <p:grpSpPr>
          <a:xfrm>
            <a:off x="4181475" y="1143000"/>
            <a:ext cx="5486400" cy="5029200"/>
            <a:chOff x="6667498" y="1153886"/>
            <a:chExt cx="5486400" cy="5029200"/>
          </a:xfrm>
        </p:grpSpPr>
        <p:sp>
          <p:nvSpPr>
            <p:cNvPr id="10" name="Isosceles Triangle 9"/>
            <p:cNvSpPr/>
            <p:nvPr/>
          </p:nvSpPr>
          <p:spPr>
            <a:xfrm>
              <a:off x="6667498" y="1153886"/>
              <a:ext cx="5486400" cy="50292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Times New Roman"/>
                <a:ea typeface="+mn-ea"/>
                <a:cs typeface="+mn-cs"/>
              </a:endParaRPr>
            </a:p>
          </p:txBody>
        </p:sp>
        <p:cxnSp>
          <p:nvCxnSpPr>
            <p:cNvPr id="12" name="Straight Connector 11"/>
            <p:cNvCxnSpPr/>
            <p:nvPr/>
          </p:nvCxnSpPr>
          <p:spPr>
            <a:xfrm>
              <a:off x="8534400" y="2677886"/>
              <a:ext cx="17526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1"/>
              <a:endCxn id="10" idx="5"/>
            </p:cNvCxnSpPr>
            <p:nvPr/>
          </p:nvCxnSpPr>
          <p:spPr>
            <a:xfrm>
              <a:off x="8039098" y="3668486"/>
              <a:ext cx="2743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879945" y="1879156"/>
              <a:ext cx="1061509"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ICANN</a:t>
              </a:r>
            </a:p>
          </p:txBody>
        </p:sp>
        <p:sp>
          <p:nvSpPr>
            <p:cNvPr id="20" name="TextBox 19"/>
            <p:cNvSpPr txBox="1"/>
            <p:nvPr/>
          </p:nvSpPr>
          <p:spPr>
            <a:xfrm>
              <a:off x="8981735" y="2982686"/>
              <a:ext cx="857927"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IANA</a:t>
              </a:r>
            </a:p>
          </p:txBody>
        </p:sp>
        <p:sp>
          <p:nvSpPr>
            <p:cNvPr id="21" name="TextBox 20"/>
            <p:cNvSpPr txBox="1"/>
            <p:nvPr/>
          </p:nvSpPr>
          <p:spPr>
            <a:xfrm>
              <a:off x="7772400" y="3842035"/>
              <a:ext cx="452047" cy="1161857"/>
            </a:xfrm>
            <a:prstGeom prst="rect">
              <a:avLst/>
            </a:prstGeom>
            <a:noFill/>
          </p:spPr>
          <p:txBody>
            <a:bodyPr vert="wordArtVert"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APIC</a:t>
              </a: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TextBox 21"/>
            <p:cNvSpPr txBox="1"/>
            <p:nvPr/>
          </p:nvSpPr>
          <p:spPr>
            <a:xfrm>
              <a:off x="8478944" y="3842035"/>
              <a:ext cx="452047" cy="1161857"/>
            </a:xfrm>
            <a:prstGeom prst="rect">
              <a:avLst/>
            </a:prstGeom>
            <a:noFill/>
          </p:spPr>
          <p:txBody>
            <a:bodyPr vert="wordArtVert"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ARIN</a:t>
              </a: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TextBox 22"/>
            <p:cNvSpPr txBox="1"/>
            <p:nvPr/>
          </p:nvSpPr>
          <p:spPr>
            <a:xfrm>
              <a:off x="9168714" y="3820887"/>
              <a:ext cx="485518" cy="2264851"/>
            </a:xfrm>
            <a:prstGeom prst="rect">
              <a:avLst/>
            </a:prstGeom>
            <a:noFill/>
          </p:spPr>
          <p:txBody>
            <a:bodyPr vert="wordArtVert"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RIPE NC</a:t>
              </a:r>
              <a:r>
                <a:rPr kumimoji="0" lang="en-US" sz="1800" b="0" i="0" u="none" strike="noStrike" kern="1200" cap="none" spc="0" normalizeH="0" baseline="0" noProof="0" dirty="0">
                  <a:ln>
                    <a:noFill/>
                  </a:ln>
                  <a:solidFill>
                    <a:srgbClr val="000000"/>
                  </a:solidFill>
                  <a:effectLst/>
                  <a:uLnTx/>
                  <a:uFillTx/>
                  <a:latin typeface="Arial" charset="0"/>
                  <a:ea typeface="+mn-ea"/>
                  <a:cs typeface="+mn-cs"/>
                </a:rPr>
                <a:t>C</a:t>
              </a:r>
            </a:p>
          </p:txBody>
        </p:sp>
        <p:sp>
          <p:nvSpPr>
            <p:cNvPr id="24" name="TextBox 23"/>
            <p:cNvSpPr txBox="1"/>
            <p:nvPr/>
          </p:nvSpPr>
          <p:spPr>
            <a:xfrm>
              <a:off x="9850177" y="3852921"/>
              <a:ext cx="452047" cy="1696618"/>
            </a:xfrm>
            <a:prstGeom prst="rect">
              <a:avLst/>
            </a:prstGeom>
            <a:noFill/>
          </p:spPr>
          <p:txBody>
            <a:bodyPr vert="wordArtVert"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LACNIC</a:t>
              </a: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5" name="TextBox 24"/>
            <p:cNvSpPr txBox="1"/>
            <p:nvPr/>
          </p:nvSpPr>
          <p:spPr>
            <a:xfrm>
              <a:off x="10518176" y="3852921"/>
              <a:ext cx="452047" cy="1963999"/>
            </a:xfrm>
            <a:prstGeom prst="rect">
              <a:avLst/>
            </a:prstGeom>
            <a:noFill/>
          </p:spPr>
          <p:txBody>
            <a:bodyPr vert="wordArtVert"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AfriNIC</a:t>
              </a: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p:txBody>
        </p:sp>
        <p:cxnSp>
          <p:nvCxnSpPr>
            <p:cNvPr id="29" name="Straight Connector 28"/>
            <p:cNvCxnSpPr/>
            <p:nvPr/>
          </p:nvCxnSpPr>
          <p:spPr>
            <a:xfrm>
              <a:off x="8382000" y="3668486"/>
              <a:ext cx="0" cy="25037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67800" y="3679372"/>
              <a:ext cx="0" cy="25037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753600" y="3668486"/>
              <a:ext cx="0" cy="25037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439400" y="3668486"/>
              <a:ext cx="0" cy="2503714"/>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3"/>
          <a:stretch>
            <a:fillRect/>
          </a:stretch>
        </p:blipFill>
        <p:spPr>
          <a:xfrm>
            <a:off x="8832265" y="2667000"/>
            <a:ext cx="2724150" cy="990600"/>
          </a:xfrm>
          <a:prstGeom prst="rect">
            <a:avLst/>
          </a:prstGeom>
        </p:spPr>
      </p:pic>
      <p:pic>
        <p:nvPicPr>
          <p:cNvPr id="7" name="Picture 6"/>
          <p:cNvPicPr>
            <a:picLocks noChangeAspect="1"/>
          </p:cNvPicPr>
          <p:nvPr/>
        </p:nvPicPr>
        <p:blipFill>
          <a:blip r:embed="rId4"/>
          <a:stretch>
            <a:fillRect/>
          </a:stretch>
        </p:blipFill>
        <p:spPr>
          <a:xfrm>
            <a:off x="8954150" y="1141439"/>
            <a:ext cx="2480379" cy="1371600"/>
          </a:xfrm>
          <a:prstGeom prst="rect">
            <a:avLst/>
          </a:prstGeom>
        </p:spPr>
      </p:pic>
    </p:spTree>
    <p:extLst>
      <p:ext uri="{BB962C8B-B14F-4D97-AF65-F5344CB8AC3E}">
        <p14:creationId xmlns:p14="http://schemas.microsoft.com/office/powerpoint/2010/main" val="2868793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C: 2 Bit Mask /26</a:t>
            </a:r>
          </a:p>
        </p:txBody>
      </p:sp>
      <p:sp>
        <p:nvSpPr>
          <p:cNvPr id="3" name="Content Placeholder 2"/>
          <p:cNvSpPr>
            <a:spLocks noGrp="1"/>
          </p:cNvSpPr>
          <p:nvPr>
            <p:ph idx="1"/>
          </p:nvPr>
        </p:nvSpPr>
        <p:spPr/>
        <p:txBody>
          <a:bodyPr/>
          <a:lstStyle/>
          <a:p>
            <a:r>
              <a:rPr lang="en-US" dirty="0"/>
              <a:t>Four subnets from two subnetted bits</a:t>
            </a:r>
          </a:p>
          <a:p>
            <a:pPr lvl="1"/>
            <a:r>
              <a:rPr lang="en-US" dirty="0"/>
              <a:t>207.21.54.0  255.255.255.192</a:t>
            </a:r>
          </a:p>
          <a:p>
            <a:pPr lvl="1"/>
            <a:endParaRPr lang="en-US" dirty="0"/>
          </a:p>
          <a:p>
            <a:pPr marL="457200" lvl="1" indent="0">
              <a:buNone/>
            </a:pPr>
            <a:endParaRPr lang="en-US" dirty="0"/>
          </a:p>
        </p:txBody>
      </p:sp>
      <p:grpSp>
        <p:nvGrpSpPr>
          <p:cNvPr id="47" name="Group 46"/>
          <p:cNvGrpSpPr/>
          <p:nvPr/>
        </p:nvGrpSpPr>
        <p:grpSpPr>
          <a:xfrm>
            <a:off x="6525224" y="4132235"/>
            <a:ext cx="695151" cy="1051331"/>
            <a:chOff x="12806152" y="3907256"/>
            <a:chExt cx="695151" cy="1051331"/>
          </a:xfrm>
        </p:grpSpPr>
        <p:sp>
          <p:nvSpPr>
            <p:cNvPr id="48" name="Cube 47"/>
            <p:cNvSpPr/>
            <p:nvPr/>
          </p:nvSpPr>
          <p:spPr>
            <a:xfrm>
              <a:off x="12860532" y="3907256"/>
              <a:ext cx="640771"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55" name="Straight Arrow Connector 54"/>
            <p:cNvCxnSpPr/>
            <p:nvPr/>
          </p:nvCxnSpPr>
          <p:spPr>
            <a:xfrm>
              <a:off x="13088441" y="4254026"/>
              <a:ext cx="10098" cy="342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2806152" y="3973702"/>
              <a:ext cx="502061" cy="98488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  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 63</a:t>
              </a:r>
            </a:p>
          </p:txBody>
        </p:sp>
      </p:grpSp>
      <p:grpSp>
        <p:nvGrpSpPr>
          <p:cNvPr id="57" name="Group 56"/>
          <p:cNvGrpSpPr/>
          <p:nvPr/>
        </p:nvGrpSpPr>
        <p:grpSpPr>
          <a:xfrm>
            <a:off x="7087976" y="4132235"/>
            <a:ext cx="695151" cy="1051331"/>
            <a:chOff x="12957556" y="5327405"/>
            <a:chExt cx="695151" cy="1051331"/>
          </a:xfrm>
        </p:grpSpPr>
        <p:sp>
          <p:nvSpPr>
            <p:cNvPr id="58" name="Cube 57"/>
            <p:cNvSpPr/>
            <p:nvPr/>
          </p:nvSpPr>
          <p:spPr>
            <a:xfrm>
              <a:off x="13011936" y="5327405"/>
              <a:ext cx="640771"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59" name="Straight Arrow Connector 58"/>
            <p:cNvCxnSpPr/>
            <p:nvPr/>
          </p:nvCxnSpPr>
          <p:spPr>
            <a:xfrm>
              <a:off x="13239845" y="5674175"/>
              <a:ext cx="10098" cy="342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2957556" y="5393851"/>
              <a:ext cx="564578" cy="98488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 64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127</a:t>
              </a:r>
            </a:p>
          </p:txBody>
        </p:sp>
      </p:grpSp>
      <p:grpSp>
        <p:nvGrpSpPr>
          <p:cNvPr id="61" name="Group 60"/>
          <p:cNvGrpSpPr/>
          <p:nvPr/>
        </p:nvGrpSpPr>
        <p:grpSpPr>
          <a:xfrm>
            <a:off x="7639405" y="4132235"/>
            <a:ext cx="695151" cy="1082109"/>
            <a:chOff x="12806152" y="3907256"/>
            <a:chExt cx="695151" cy="1082109"/>
          </a:xfrm>
        </p:grpSpPr>
        <p:sp>
          <p:nvSpPr>
            <p:cNvPr id="62" name="Cube 61"/>
            <p:cNvSpPr/>
            <p:nvPr/>
          </p:nvSpPr>
          <p:spPr>
            <a:xfrm>
              <a:off x="12860532" y="3907256"/>
              <a:ext cx="640771"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63" name="Straight Arrow Connector 62"/>
            <p:cNvCxnSpPr/>
            <p:nvPr/>
          </p:nvCxnSpPr>
          <p:spPr>
            <a:xfrm>
              <a:off x="13088441" y="4254026"/>
              <a:ext cx="10098" cy="342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2806152" y="3973702"/>
              <a:ext cx="564578"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191</a:t>
              </a:r>
            </a:p>
          </p:txBody>
        </p:sp>
      </p:grpSp>
      <p:grpSp>
        <p:nvGrpSpPr>
          <p:cNvPr id="65" name="Group 64"/>
          <p:cNvGrpSpPr/>
          <p:nvPr/>
        </p:nvGrpSpPr>
        <p:grpSpPr>
          <a:xfrm>
            <a:off x="8202157" y="4132235"/>
            <a:ext cx="695151" cy="1082109"/>
            <a:chOff x="12957556" y="5327405"/>
            <a:chExt cx="695151" cy="1082109"/>
          </a:xfrm>
        </p:grpSpPr>
        <p:sp>
          <p:nvSpPr>
            <p:cNvPr id="66" name="Cube 65"/>
            <p:cNvSpPr/>
            <p:nvPr/>
          </p:nvSpPr>
          <p:spPr>
            <a:xfrm>
              <a:off x="13011936" y="5327405"/>
              <a:ext cx="640771"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cxnSp>
          <p:nvCxnSpPr>
            <p:cNvPr id="67" name="Straight Arrow Connector 66"/>
            <p:cNvCxnSpPr/>
            <p:nvPr/>
          </p:nvCxnSpPr>
          <p:spPr>
            <a:xfrm>
              <a:off x="13239845" y="5674175"/>
              <a:ext cx="10098" cy="34233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2957556" y="5393851"/>
              <a:ext cx="564578"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192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255</a:t>
              </a:r>
            </a:p>
          </p:txBody>
        </p:sp>
      </p:grpSp>
      <p:sp>
        <p:nvSpPr>
          <p:cNvPr id="71" name="Rounded Rectangle 70"/>
          <p:cNvSpPr/>
          <p:nvPr/>
        </p:nvSpPr>
        <p:spPr>
          <a:xfrm>
            <a:off x="7446853" y="2891479"/>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.192</a:t>
            </a:r>
          </a:p>
        </p:txBody>
      </p:sp>
      <p:sp>
        <p:nvSpPr>
          <p:cNvPr id="72" name="TextBox 71"/>
          <p:cNvSpPr txBox="1"/>
          <p:nvPr/>
        </p:nvSpPr>
        <p:spPr>
          <a:xfrm>
            <a:off x="7626670" y="2308375"/>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74" name="Rounded Rectangle 73"/>
          <p:cNvSpPr/>
          <p:nvPr/>
        </p:nvSpPr>
        <p:spPr>
          <a:xfrm>
            <a:off x="7446853" y="2893575"/>
            <a:ext cx="574308"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75" name="Rectangle 74"/>
          <p:cNvSpPr/>
          <p:nvPr/>
        </p:nvSpPr>
        <p:spPr>
          <a:xfrm>
            <a:off x="9453621" y="2516598"/>
            <a:ext cx="2548326" cy="147732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2 subnetted bits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creates four subnets.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Each subnet has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64 IP addresses. </a:t>
            </a:r>
          </a:p>
        </p:txBody>
      </p:sp>
      <p:sp>
        <p:nvSpPr>
          <p:cNvPr id="76" name="Rectangle 75"/>
          <p:cNvSpPr/>
          <p:nvPr/>
        </p:nvSpPr>
        <p:spPr>
          <a:xfrm>
            <a:off x="304800" y="2448262"/>
            <a:ext cx="4189224"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207.21.54.63</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sp>
        <p:nvSpPr>
          <p:cNvPr id="77" name="Rectangle 76"/>
          <p:cNvSpPr/>
          <p:nvPr/>
        </p:nvSpPr>
        <p:spPr>
          <a:xfrm>
            <a:off x="316283" y="3344939"/>
            <a:ext cx="4319067"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207.21.54.64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207.21.54.127</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sp>
        <p:nvSpPr>
          <p:cNvPr id="78" name="Rectangle 77"/>
          <p:cNvSpPr/>
          <p:nvPr/>
        </p:nvSpPr>
        <p:spPr>
          <a:xfrm>
            <a:off x="304800" y="4288894"/>
            <a:ext cx="4283801"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207.21.54.191</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sp>
        <p:nvSpPr>
          <p:cNvPr id="79" name="Rectangle 78"/>
          <p:cNvSpPr/>
          <p:nvPr/>
        </p:nvSpPr>
        <p:spPr>
          <a:xfrm>
            <a:off x="316283" y="5248870"/>
            <a:ext cx="4375172"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207.21.54.192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207.21.54.255</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sp>
        <p:nvSpPr>
          <p:cNvPr id="8" name="Right Brace 7"/>
          <p:cNvSpPr/>
          <p:nvPr/>
        </p:nvSpPr>
        <p:spPr>
          <a:xfrm rot="16200000">
            <a:off x="7598977" y="2764765"/>
            <a:ext cx="368300" cy="2351061"/>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imes New Roman"/>
              <a:ea typeface="+mn-ea"/>
              <a:cs typeface="+mn-cs"/>
            </a:endParaRPr>
          </a:p>
        </p:txBody>
      </p:sp>
      <p:cxnSp>
        <p:nvCxnSpPr>
          <p:cNvPr id="13" name="Elbow Connector 12"/>
          <p:cNvCxnSpPr>
            <a:endCxn id="56" idx="2"/>
          </p:cNvCxnSpPr>
          <p:nvPr/>
        </p:nvCxnSpPr>
        <p:spPr>
          <a:xfrm>
            <a:off x="4494024" y="3200400"/>
            <a:ext cx="2282231" cy="1983166"/>
          </a:xfrm>
          <a:prstGeom prst="bentConnector4">
            <a:avLst>
              <a:gd name="adj1" fmla="val 44500"/>
              <a:gd name="adj2" fmla="val 11152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endCxn id="60" idx="2"/>
          </p:cNvCxnSpPr>
          <p:nvPr/>
        </p:nvCxnSpPr>
        <p:spPr>
          <a:xfrm>
            <a:off x="4588601" y="4124446"/>
            <a:ext cx="2781664" cy="1059120"/>
          </a:xfrm>
          <a:prstGeom prst="bentConnector4">
            <a:avLst>
              <a:gd name="adj1" fmla="val 20175"/>
              <a:gd name="adj2" fmla="val 13580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endCxn id="64" idx="2"/>
          </p:cNvCxnSpPr>
          <p:nvPr/>
        </p:nvCxnSpPr>
        <p:spPr>
          <a:xfrm>
            <a:off x="4588601" y="5029200"/>
            <a:ext cx="3333093" cy="185144"/>
          </a:xfrm>
          <a:prstGeom prst="bentConnector4">
            <a:avLst>
              <a:gd name="adj1" fmla="val 6712"/>
              <a:gd name="adj2" fmla="val 40940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endCxn id="68" idx="2"/>
          </p:cNvCxnSpPr>
          <p:nvPr/>
        </p:nvCxnSpPr>
        <p:spPr>
          <a:xfrm flipV="1">
            <a:off x="4635350" y="5214344"/>
            <a:ext cx="3849096" cy="805456"/>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6428613" y="2957542"/>
            <a:ext cx="10070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Mask</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90239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Magic Number</a:t>
            </a:r>
          </a:p>
          <a:p>
            <a:pPr lvl="1"/>
            <a:r>
              <a:rPr lang="en-US" dirty="0"/>
              <a:t>Groups of IP addresses come with each subnet mask</a:t>
            </a:r>
          </a:p>
          <a:p>
            <a:pPr lvl="1"/>
            <a:r>
              <a:rPr lang="en-US" dirty="0"/>
              <a:t>Look at the binary value of </a:t>
            </a:r>
          </a:p>
          <a:p>
            <a:pPr marL="457200" lvl="1" indent="0">
              <a:buNone/>
            </a:pPr>
            <a:r>
              <a:rPr lang="en-US" dirty="0"/>
              <a:t>   the </a:t>
            </a:r>
            <a:r>
              <a:rPr lang="en-US" u="sng" dirty="0"/>
              <a:t>last</a:t>
            </a:r>
            <a:r>
              <a:rPr lang="en-US" dirty="0"/>
              <a:t> subnet bit</a:t>
            </a:r>
          </a:p>
          <a:p>
            <a:pPr lvl="1"/>
            <a:endParaRPr lang="en-US" dirty="0"/>
          </a:p>
          <a:p>
            <a:pPr lvl="1"/>
            <a:endParaRPr lang="en-US" dirty="0"/>
          </a:p>
        </p:txBody>
      </p:sp>
      <p:grpSp>
        <p:nvGrpSpPr>
          <p:cNvPr id="4" name="Group 3"/>
          <p:cNvGrpSpPr/>
          <p:nvPr/>
        </p:nvGrpSpPr>
        <p:grpSpPr>
          <a:xfrm>
            <a:off x="5545168" y="2505817"/>
            <a:ext cx="6515100" cy="1694665"/>
            <a:chOff x="5570220" y="4423001"/>
            <a:chExt cx="6515100" cy="1694665"/>
          </a:xfrm>
        </p:grpSpPr>
        <p:sp>
          <p:nvSpPr>
            <p:cNvPr id="183" name="Rounded Rectangle 182"/>
            <p:cNvSpPr/>
            <p:nvPr/>
          </p:nvSpPr>
          <p:spPr>
            <a:xfrm>
              <a:off x="557022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184" name="Rounded Rectangle 183"/>
            <p:cNvSpPr/>
            <p:nvPr/>
          </p:nvSpPr>
          <p:spPr>
            <a:xfrm>
              <a:off x="557022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185" name="Rounded Rectangle 184"/>
            <p:cNvSpPr/>
            <p:nvPr/>
          </p:nvSpPr>
          <p:spPr>
            <a:xfrm>
              <a:off x="5570220" y="5351133"/>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128</a:t>
              </a:r>
            </a:p>
          </p:txBody>
        </p:sp>
        <p:sp>
          <p:nvSpPr>
            <p:cNvPr id="186" name="Rounded Rectangle 185"/>
            <p:cNvSpPr/>
            <p:nvPr/>
          </p:nvSpPr>
          <p:spPr>
            <a:xfrm>
              <a:off x="6393180" y="4864452"/>
              <a:ext cx="754380" cy="389123"/>
            </a:xfrm>
            <a:prstGeom prst="roundRect">
              <a:avLst/>
            </a:prstGeom>
            <a:solidFill>
              <a:schemeClr val="accent1">
                <a:lumMod val="40000"/>
                <a:lumOff val="60000"/>
              </a:schemeClr>
            </a:solidFill>
            <a:ln w="57150">
              <a:solidFill>
                <a:srgbClr val="FF000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187" name="Rounded Rectangle 186"/>
            <p:cNvSpPr/>
            <p:nvPr/>
          </p:nvSpPr>
          <p:spPr>
            <a:xfrm>
              <a:off x="639318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188" name="Rounded Rectangle 187"/>
            <p:cNvSpPr/>
            <p:nvPr/>
          </p:nvSpPr>
          <p:spPr>
            <a:xfrm>
              <a:off x="6393180" y="5351133"/>
              <a:ext cx="754380" cy="758656"/>
            </a:xfrm>
            <a:prstGeom prst="roundRect">
              <a:avLst/>
            </a:prstGeom>
            <a:solidFill>
              <a:srgbClr val="0070C0"/>
            </a:solidFill>
            <a:ln w="57150">
              <a:solidFill>
                <a:srgbClr val="FF000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192</a:t>
              </a:r>
            </a:p>
          </p:txBody>
        </p:sp>
        <p:sp>
          <p:nvSpPr>
            <p:cNvPr id="189" name="Rounded Rectangle 188"/>
            <p:cNvSpPr/>
            <p:nvPr/>
          </p:nvSpPr>
          <p:spPr>
            <a:xfrm>
              <a:off x="721614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190" name="Rounded Rectangle 189"/>
            <p:cNvSpPr/>
            <p:nvPr/>
          </p:nvSpPr>
          <p:spPr>
            <a:xfrm>
              <a:off x="721614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191" name="Rounded Rectangle 190"/>
            <p:cNvSpPr/>
            <p:nvPr/>
          </p:nvSpPr>
          <p:spPr>
            <a:xfrm>
              <a:off x="721614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92" name="Rounded Rectangle 191"/>
            <p:cNvSpPr/>
            <p:nvPr/>
          </p:nvSpPr>
          <p:spPr>
            <a:xfrm>
              <a:off x="803910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193" name="Rounded Rectangle 192"/>
            <p:cNvSpPr/>
            <p:nvPr/>
          </p:nvSpPr>
          <p:spPr>
            <a:xfrm>
              <a:off x="803910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194" name="Rounded Rectangle 193"/>
            <p:cNvSpPr/>
            <p:nvPr/>
          </p:nvSpPr>
          <p:spPr>
            <a:xfrm>
              <a:off x="803910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95" name="Rounded Rectangle 194"/>
            <p:cNvSpPr/>
            <p:nvPr/>
          </p:nvSpPr>
          <p:spPr>
            <a:xfrm>
              <a:off x="886206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196" name="Rounded Rectangle 195"/>
            <p:cNvSpPr/>
            <p:nvPr/>
          </p:nvSpPr>
          <p:spPr>
            <a:xfrm>
              <a:off x="886206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197" name="Rounded Rectangle 196"/>
            <p:cNvSpPr/>
            <p:nvPr/>
          </p:nvSpPr>
          <p:spPr>
            <a:xfrm>
              <a:off x="886206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98" name="Rounded Rectangle 197"/>
            <p:cNvSpPr/>
            <p:nvPr/>
          </p:nvSpPr>
          <p:spPr>
            <a:xfrm>
              <a:off x="968502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199" name="Rounded Rectangle 198"/>
            <p:cNvSpPr/>
            <p:nvPr/>
          </p:nvSpPr>
          <p:spPr>
            <a:xfrm>
              <a:off x="968502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200" name="Rounded Rectangle 199"/>
            <p:cNvSpPr/>
            <p:nvPr/>
          </p:nvSpPr>
          <p:spPr>
            <a:xfrm>
              <a:off x="968502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01" name="Rounded Rectangle 200"/>
            <p:cNvSpPr/>
            <p:nvPr/>
          </p:nvSpPr>
          <p:spPr>
            <a:xfrm>
              <a:off x="1050798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202" name="Rounded Rectangle 201"/>
            <p:cNvSpPr/>
            <p:nvPr/>
          </p:nvSpPr>
          <p:spPr>
            <a:xfrm>
              <a:off x="1050798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203" name="Rounded Rectangle 202"/>
            <p:cNvSpPr/>
            <p:nvPr/>
          </p:nvSpPr>
          <p:spPr>
            <a:xfrm>
              <a:off x="1050798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04" name="Rounded Rectangle 203"/>
            <p:cNvSpPr/>
            <p:nvPr/>
          </p:nvSpPr>
          <p:spPr>
            <a:xfrm>
              <a:off x="11330940" y="4864452"/>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205" name="Rounded Rectangle 204"/>
            <p:cNvSpPr/>
            <p:nvPr/>
          </p:nvSpPr>
          <p:spPr>
            <a:xfrm>
              <a:off x="11330940" y="4423001"/>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206" name="Rounded Rectangle 205"/>
            <p:cNvSpPr/>
            <p:nvPr/>
          </p:nvSpPr>
          <p:spPr>
            <a:xfrm>
              <a:off x="11330940" y="5351133"/>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grpSp>
      <p:cxnSp>
        <p:nvCxnSpPr>
          <p:cNvPr id="7" name="Straight Arrow Connector 6"/>
          <p:cNvCxnSpPr/>
          <p:nvPr/>
        </p:nvCxnSpPr>
        <p:spPr>
          <a:xfrm flipV="1">
            <a:off x="4183149" y="3141829"/>
            <a:ext cx="2416842" cy="671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9797" y="3677013"/>
            <a:ext cx="4638001" cy="193899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Use the </a:t>
            </a: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“Magic Number”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to determine the subnet 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Add the magic # to previous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subnet ID to determine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next subnet ID</a:t>
            </a:r>
          </a:p>
        </p:txBody>
      </p:sp>
      <p:sp>
        <p:nvSpPr>
          <p:cNvPr id="11" name="TextBox 10"/>
          <p:cNvSpPr txBox="1"/>
          <p:nvPr/>
        </p:nvSpPr>
        <p:spPr>
          <a:xfrm>
            <a:off x="5545168" y="4505282"/>
            <a:ext cx="4814138" cy="147732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OOI = Fist subnet ID will always be  </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Add Magic # (64)                                   </a:t>
            </a:r>
            <a:r>
              <a:rPr kumimoji="0" lang="en-US" sz="2200" b="0" i="0" u="sng" strike="noStrike" kern="1200" cap="none" spc="0" normalizeH="0" baseline="0" noProof="0" dirty="0">
                <a:ln>
                  <a:noFill/>
                </a:ln>
                <a:solidFill>
                  <a:srgbClr val="000000"/>
                </a:solidFill>
                <a:effectLst/>
                <a:uLnTx/>
                <a:uFillTx/>
                <a:latin typeface="Elephant" panose="02020904090505020303" pitchFamily="18" charset="0"/>
                <a:ea typeface="+mn-ea"/>
                <a:cs typeface="+mn-cs"/>
              </a:rPr>
              <a:t>+64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a:t>
            </a:r>
            <a:r>
              <a:rPr kumimoji="0" lang="en-US" sz="2200" b="0" i="0" u="none" strike="noStrike" kern="1200" cap="none" spc="0" normalizeH="0" baseline="30000" noProof="0" dirty="0">
                <a:ln>
                  <a:noFill/>
                </a:ln>
                <a:solidFill>
                  <a:srgbClr val="000000"/>
                </a:solidFill>
                <a:effectLst/>
                <a:uLnTx/>
                <a:uFillTx/>
                <a:latin typeface="Elephant" panose="02020904090505020303" pitchFamily="18" charset="0"/>
                <a:ea typeface="+mn-ea"/>
                <a:cs typeface="+mn-cs"/>
              </a:rPr>
              <a:t>nd</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Subnet ID                                           </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.64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3</a:t>
            </a:r>
            <a:r>
              <a:rPr kumimoji="0" lang="en-US" sz="2200" b="0" i="0" u="none" strike="noStrike" kern="1200" cap="none" spc="0" normalizeH="0" baseline="30000" noProof="0" dirty="0">
                <a:ln>
                  <a:noFill/>
                </a:ln>
                <a:solidFill>
                  <a:srgbClr val="000000"/>
                </a:solidFill>
                <a:effectLst/>
                <a:uLnTx/>
                <a:uFillTx/>
                <a:latin typeface="Elephant" panose="02020904090505020303" pitchFamily="18" charset="0"/>
                <a:ea typeface="+mn-ea"/>
                <a:cs typeface="+mn-cs"/>
              </a:rPr>
              <a:t>rd</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Subnet ID (+64) =                         </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4</a:t>
            </a:r>
            <a:r>
              <a:rPr kumimoji="0" lang="en-US" sz="2200" b="0" i="0" u="none" strike="noStrike" kern="1200" cap="none" spc="0" normalizeH="0" baseline="30000" noProof="0" dirty="0">
                <a:ln>
                  <a:noFill/>
                </a:ln>
                <a:solidFill>
                  <a:srgbClr val="000000"/>
                </a:solidFill>
                <a:effectLst/>
                <a:uLnTx/>
                <a:uFillTx/>
                <a:latin typeface="Elephant" panose="02020904090505020303" pitchFamily="18" charset="0"/>
                <a:ea typeface="+mn-ea"/>
                <a:cs typeface="+mn-cs"/>
              </a:rPr>
              <a:t>th</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Subnet ID (+64) =                         </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.192</a:t>
            </a:r>
          </a:p>
        </p:txBody>
      </p:sp>
    </p:spTree>
    <p:extLst>
      <p:ext uri="{BB962C8B-B14F-4D97-AF65-F5344CB8AC3E}">
        <p14:creationId xmlns:p14="http://schemas.microsoft.com/office/powerpoint/2010/main" val="571106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 Allocation</a:t>
            </a:r>
          </a:p>
        </p:txBody>
      </p:sp>
      <p:sp>
        <p:nvSpPr>
          <p:cNvPr id="3" name="Content Placeholder 2"/>
          <p:cNvSpPr>
            <a:spLocks noGrp="1"/>
          </p:cNvSpPr>
          <p:nvPr>
            <p:ph idx="1"/>
          </p:nvPr>
        </p:nvSpPr>
        <p:spPr>
          <a:xfrm>
            <a:off x="304800" y="1143000"/>
            <a:ext cx="11582400" cy="3014663"/>
          </a:xfrm>
        </p:spPr>
        <p:txBody>
          <a:bodyPr/>
          <a:lstStyle/>
          <a:p>
            <a:r>
              <a:rPr lang="en-US" dirty="0"/>
              <a:t>Subnetting creates groups of IP addresses</a:t>
            </a:r>
          </a:p>
          <a:p>
            <a:pPr lvl="1"/>
            <a:r>
              <a:rPr lang="en-US" dirty="0"/>
              <a:t>Each host bit converted into a network bit creates a range of IP addresses</a:t>
            </a:r>
          </a:p>
          <a:p>
            <a:pPr lvl="1"/>
            <a:r>
              <a:rPr lang="en-US" dirty="0"/>
              <a:t>The first IP in a range is dedicated as the subnet ID</a:t>
            </a:r>
          </a:p>
          <a:p>
            <a:pPr lvl="1"/>
            <a:r>
              <a:rPr lang="en-US" dirty="0"/>
              <a:t>The last IP in the range is dedicated as the broadcast IP</a:t>
            </a:r>
          </a:p>
          <a:p>
            <a:pPr lvl="1"/>
            <a:r>
              <a:rPr lang="en-US" dirty="0"/>
              <a:t>Host range: IP addresses between the subnet ID and the broadcast IP</a:t>
            </a:r>
          </a:p>
          <a:p>
            <a:pPr marL="457200" lvl="1" indent="0">
              <a:buNone/>
            </a:pPr>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
        <p:nvSpPr>
          <p:cNvPr id="4" name="TextBox 3"/>
          <p:cNvSpPr txBox="1"/>
          <p:nvPr/>
        </p:nvSpPr>
        <p:spPr>
          <a:xfrm>
            <a:off x="8738098" y="5212271"/>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0       127</a:t>
            </a:r>
          </a:p>
        </p:txBody>
      </p:sp>
      <p:cxnSp>
        <p:nvCxnSpPr>
          <p:cNvPr id="5" name="Straight Arrow Connector 4"/>
          <p:cNvCxnSpPr/>
          <p:nvPr/>
        </p:nvCxnSpPr>
        <p:spPr>
          <a:xfrm>
            <a:off x="9037886" y="5415484"/>
            <a:ext cx="45720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54657" y="5200040"/>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128   255</a:t>
            </a:r>
          </a:p>
        </p:txBody>
      </p:sp>
      <p:cxnSp>
        <p:nvCxnSpPr>
          <p:cNvPr id="7" name="Straight Arrow Connector 6"/>
          <p:cNvCxnSpPr/>
          <p:nvPr/>
        </p:nvCxnSpPr>
        <p:spPr>
          <a:xfrm flipV="1">
            <a:off x="10714286" y="5403253"/>
            <a:ext cx="197359" cy="12231"/>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Cube 7"/>
          <p:cNvSpPr/>
          <p:nvPr/>
        </p:nvSpPr>
        <p:spPr>
          <a:xfrm>
            <a:off x="8750388" y="4930091"/>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9" name="Cube 8"/>
          <p:cNvSpPr/>
          <p:nvPr/>
        </p:nvSpPr>
        <p:spPr>
          <a:xfrm>
            <a:off x="10073516" y="4909358"/>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0" name="TextBox 9"/>
          <p:cNvSpPr txBox="1"/>
          <p:nvPr/>
        </p:nvSpPr>
        <p:spPr>
          <a:xfrm>
            <a:off x="9999784" y="5347446"/>
            <a:ext cx="12650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128     255</a:t>
            </a:r>
          </a:p>
        </p:txBody>
      </p:sp>
      <p:cxnSp>
        <p:nvCxnSpPr>
          <p:cNvPr id="11" name="Straight Arrow Connector 10"/>
          <p:cNvCxnSpPr/>
          <p:nvPr/>
        </p:nvCxnSpPr>
        <p:spPr>
          <a:xfrm>
            <a:off x="10452112" y="5533947"/>
            <a:ext cx="360853" cy="1197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734297" y="5335471"/>
            <a:ext cx="12041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0        127</a:t>
            </a:r>
          </a:p>
        </p:txBody>
      </p:sp>
      <p:cxnSp>
        <p:nvCxnSpPr>
          <p:cNvPr id="13" name="Straight Arrow Connector 12"/>
          <p:cNvCxnSpPr/>
          <p:nvPr/>
        </p:nvCxnSpPr>
        <p:spPr>
          <a:xfrm>
            <a:off x="9026601" y="5545922"/>
            <a:ext cx="379206" cy="315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804" y="4148397"/>
            <a:ext cx="3566361" cy="175432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Subnet ID:      207.21.54</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First host:        207.21.54.</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Last host:         207.21.54.</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126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Broadcast IP: 207.21.54.</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127</a:t>
            </a:r>
          </a:p>
        </p:txBody>
      </p:sp>
      <p:sp>
        <p:nvSpPr>
          <p:cNvPr id="16" name="Rectangle 15"/>
          <p:cNvSpPr/>
          <p:nvPr/>
        </p:nvSpPr>
        <p:spPr>
          <a:xfrm>
            <a:off x="8654147" y="4483522"/>
            <a:ext cx="136447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#1</a:t>
            </a:r>
          </a:p>
        </p:txBody>
      </p:sp>
      <p:sp>
        <p:nvSpPr>
          <p:cNvPr id="17" name="Rectangle 16"/>
          <p:cNvSpPr/>
          <p:nvPr/>
        </p:nvSpPr>
        <p:spPr>
          <a:xfrm>
            <a:off x="10206163" y="4494185"/>
            <a:ext cx="1410964"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#2</a:t>
            </a:r>
          </a:p>
        </p:txBody>
      </p:sp>
      <p:sp>
        <p:nvSpPr>
          <p:cNvPr id="18" name="TextBox 17"/>
          <p:cNvSpPr txBox="1"/>
          <p:nvPr/>
        </p:nvSpPr>
        <p:spPr>
          <a:xfrm>
            <a:off x="4264358" y="4157663"/>
            <a:ext cx="3611245" cy="175432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Subnet ID:     207.21.54</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First host:       207.21.54.</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129</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Last host:         207.21.54.</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254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Broadcast IP: 207.21.54.</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255</a:t>
            </a:r>
          </a:p>
        </p:txBody>
      </p:sp>
      <p:cxnSp>
        <p:nvCxnSpPr>
          <p:cNvPr id="19" name="Straight Arrow Connector 18"/>
          <p:cNvCxnSpPr/>
          <p:nvPr/>
        </p:nvCxnSpPr>
        <p:spPr>
          <a:xfrm flipV="1">
            <a:off x="2652981" y="5169447"/>
            <a:ext cx="0" cy="313516"/>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106464" y="5169447"/>
            <a:ext cx="0" cy="313516"/>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742084" y="5158666"/>
            <a:ext cx="0" cy="313516"/>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463303" y="5169447"/>
            <a:ext cx="0" cy="313516"/>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781800" y="5178713"/>
            <a:ext cx="0" cy="313516"/>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235283" y="5178713"/>
            <a:ext cx="0" cy="313516"/>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8004718" y="5190965"/>
            <a:ext cx="0" cy="313516"/>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592122" y="5178713"/>
            <a:ext cx="0" cy="313516"/>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201271" y="3764256"/>
            <a:ext cx="3738524"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/25    or    255.255.255.128</a:t>
            </a:r>
          </a:p>
        </p:txBody>
      </p:sp>
    </p:spTree>
    <p:extLst>
      <p:ext uri="{BB962C8B-B14F-4D97-AF65-F5344CB8AC3E}">
        <p14:creationId xmlns:p14="http://schemas.microsoft.com/office/powerpoint/2010/main" val="4136882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a:xfrm>
            <a:off x="304800" y="1143000"/>
            <a:ext cx="11582400" cy="3729705"/>
          </a:xfrm>
        </p:spPr>
        <p:txBody>
          <a:bodyPr/>
          <a:lstStyle/>
          <a:p>
            <a:r>
              <a:rPr lang="en-US" dirty="0"/>
              <a:t>Complete exercise #4</a:t>
            </a:r>
          </a:p>
          <a:p>
            <a:pPr lvl="1"/>
            <a:r>
              <a:rPr lang="en-US" dirty="0"/>
              <a:t>First determine the IP address class</a:t>
            </a:r>
          </a:p>
          <a:p>
            <a:pPr lvl="1"/>
            <a:r>
              <a:rPr lang="en-US" dirty="0"/>
              <a:t>Determine how many bits are required to create the amount of subnets requested</a:t>
            </a:r>
          </a:p>
          <a:p>
            <a:pPr lvl="1"/>
            <a:r>
              <a:rPr lang="en-US" dirty="0"/>
              <a:t>Determine the subnet mask</a:t>
            </a:r>
          </a:p>
          <a:p>
            <a:pPr lvl="1"/>
            <a:r>
              <a:rPr lang="en-US" dirty="0"/>
              <a:t>Determine the second subnet ID</a:t>
            </a:r>
          </a:p>
          <a:p>
            <a:pPr lvl="1"/>
            <a:r>
              <a:rPr lang="en-US" dirty="0"/>
              <a:t>Determine the next to last subnet ID</a:t>
            </a:r>
          </a:p>
          <a:p>
            <a:pPr lvl="1"/>
            <a:endParaRPr lang="en-US" dirty="0"/>
          </a:p>
          <a:p>
            <a:pPr lvl="1"/>
            <a:endParaRPr lang="en-US" dirty="0"/>
          </a:p>
          <a:p>
            <a:pPr marL="457200" lvl="1" indent="0">
              <a:buNone/>
            </a:pPr>
            <a:endParaRPr lang="en-US" sz="1800" dirty="0">
              <a:solidFill>
                <a:srgbClr val="000000"/>
              </a:solidFill>
              <a:latin typeface="Calibri"/>
              <a:ea typeface="+mn-ea"/>
              <a:cs typeface="+mn-cs"/>
            </a:endParaRPr>
          </a:p>
          <a:p>
            <a:pPr marL="0" indent="0">
              <a:buNone/>
            </a:pPr>
            <a:endParaRPr lang="en-US" dirty="0"/>
          </a:p>
          <a:p>
            <a:pPr lvl="1"/>
            <a:endParaRPr lang="en-US" dirty="0"/>
          </a:p>
          <a:p>
            <a:pPr lvl="1"/>
            <a:endParaRPr lang="en-US" dirty="0"/>
          </a:p>
        </p:txBody>
      </p:sp>
      <p:sp>
        <p:nvSpPr>
          <p:cNvPr id="20" name="Rounded Rectangle 19"/>
          <p:cNvSpPr/>
          <p:nvPr/>
        </p:nvSpPr>
        <p:spPr>
          <a:xfrm>
            <a:off x="8145353" y="3285179"/>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.224</a:t>
            </a:r>
          </a:p>
        </p:txBody>
      </p:sp>
      <p:sp>
        <p:nvSpPr>
          <p:cNvPr id="21" name="TextBox 20"/>
          <p:cNvSpPr txBox="1"/>
          <p:nvPr/>
        </p:nvSpPr>
        <p:spPr>
          <a:xfrm>
            <a:off x="8325170" y="2702075"/>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22" name="Rounded Rectangle 21"/>
          <p:cNvSpPr/>
          <p:nvPr/>
        </p:nvSpPr>
        <p:spPr>
          <a:xfrm>
            <a:off x="8149033" y="3273735"/>
            <a:ext cx="751624"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24" name="Right Brace 23"/>
          <p:cNvSpPr/>
          <p:nvPr/>
        </p:nvSpPr>
        <p:spPr>
          <a:xfrm rot="16200000">
            <a:off x="8434612" y="3021331"/>
            <a:ext cx="368300" cy="262532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25" name="Rectangle 24"/>
          <p:cNvSpPr/>
          <p:nvPr/>
        </p:nvSpPr>
        <p:spPr>
          <a:xfrm>
            <a:off x="7127113" y="3351242"/>
            <a:ext cx="1007006" cy="64633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Mask</a:t>
            </a:r>
            <a:endParaRPr kumimoji="0" lang="en-US" sz="2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6" name="Cube 25"/>
          <p:cNvSpPr/>
          <p:nvPr/>
        </p:nvSpPr>
        <p:spPr>
          <a:xfrm>
            <a:off x="7348483" y="4595229"/>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7" name="Cube 26"/>
          <p:cNvSpPr/>
          <p:nvPr/>
        </p:nvSpPr>
        <p:spPr>
          <a:xfrm>
            <a:off x="7668389" y="4595229"/>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8" name="Cube 27"/>
          <p:cNvSpPr/>
          <p:nvPr/>
        </p:nvSpPr>
        <p:spPr>
          <a:xfrm>
            <a:off x="7991659" y="4595229"/>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9" name="Cube 28"/>
          <p:cNvSpPr/>
          <p:nvPr/>
        </p:nvSpPr>
        <p:spPr>
          <a:xfrm>
            <a:off x="8309568" y="4589477"/>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0" name="Cube 29"/>
          <p:cNvSpPr/>
          <p:nvPr/>
        </p:nvSpPr>
        <p:spPr>
          <a:xfrm>
            <a:off x="8698523" y="4595229"/>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1" name="Cube 30"/>
          <p:cNvSpPr/>
          <p:nvPr/>
        </p:nvSpPr>
        <p:spPr>
          <a:xfrm>
            <a:off x="9024111" y="4604977"/>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2" name="Cube 31"/>
          <p:cNvSpPr/>
          <p:nvPr/>
        </p:nvSpPr>
        <p:spPr>
          <a:xfrm>
            <a:off x="9350887" y="4604977"/>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3" name="Cube 32"/>
          <p:cNvSpPr/>
          <p:nvPr/>
        </p:nvSpPr>
        <p:spPr>
          <a:xfrm>
            <a:off x="9665355" y="4599178"/>
            <a:ext cx="250078"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4" name="TextBox 33"/>
          <p:cNvSpPr txBox="1"/>
          <p:nvPr/>
        </p:nvSpPr>
        <p:spPr>
          <a:xfrm>
            <a:off x="6381227" y="5072340"/>
            <a:ext cx="692818"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0--31</a:t>
            </a:r>
          </a:p>
        </p:txBody>
      </p:sp>
      <p:sp>
        <p:nvSpPr>
          <p:cNvPr id="35" name="TextBox 34"/>
          <p:cNvSpPr txBox="1"/>
          <p:nvPr/>
        </p:nvSpPr>
        <p:spPr>
          <a:xfrm>
            <a:off x="10217952" y="5062639"/>
            <a:ext cx="107273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224--255</a:t>
            </a:r>
          </a:p>
        </p:txBody>
      </p:sp>
      <p:cxnSp>
        <p:nvCxnSpPr>
          <p:cNvPr id="36" name="Straight Arrow Connector 35"/>
          <p:cNvCxnSpPr/>
          <p:nvPr/>
        </p:nvCxnSpPr>
        <p:spPr>
          <a:xfrm rot="5400000" flipV="1">
            <a:off x="7205219" y="5129131"/>
            <a:ext cx="0" cy="2865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V="1">
            <a:off x="10074688" y="5129131"/>
            <a:ext cx="0" cy="2865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383700" y="5607130"/>
            <a:ext cx="819455"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32--63</a:t>
            </a:r>
          </a:p>
        </p:txBody>
      </p:sp>
      <p:sp>
        <p:nvSpPr>
          <p:cNvPr id="39" name="TextBox 38"/>
          <p:cNvSpPr txBox="1"/>
          <p:nvPr/>
        </p:nvSpPr>
        <p:spPr>
          <a:xfrm>
            <a:off x="8939090" y="5873503"/>
            <a:ext cx="107273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192--224</a:t>
            </a:r>
          </a:p>
        </p:txBody>
      </p:sp>
      <p:sp>
        <p:nvSpPr>
          <p:cNvPr id="40" name="TextBox 39"/>
          <p:cNvSpPr txBox="1"/>
          <p:nvPr/>
        </p:nvSpPr>
        <p:spPr>
          <a:xfrm>
            <a:off x="2509171" y="5535801"/>
            <a:ext cx="167385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Second subnet</a:t>
            </a:r>
          </a:p>
        </p:txBody>
      </p:sp>
      <p:sp>
        <p:nvSpPr>
          <p:cNvPr id="41" name="TextBox 40"/>
          <p:cNvSpPr txBox="1"/>
          <p:nvPr/>
        </p:nvSpPr>
        <p:spPr>
          <a:xfrm>
            <a:off x="2512977" y="5878374"/>
            <a:ext cx="206178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Next to last subnet</a:t>
            </a:r>
          </a:p>
        </p:txBody>
      </p:sp>
      <p:cxnSp>
        <p:nvCxnSpPr>
          <p:cNvPr id="43" name="Straight Arrow Connector 42"/>
          <p:cNvCxnSpPr/>
          <p:nvPr/>
        </p:nvCxnSpPr>
        <p:spPr>
          <a:xfrm>
            <a:off x="4574760" y="6102103"/>
            <a:ext cx="4325897" cy="1009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305300" y="5806918"/>
            <a:ext cx="3065700" cy="131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9" idx="0"/>
          </p:cNvCxnSpPr>
          <p:nvPr/>
        </p:nvCxnSpPr>
        <p:spPr>
          <a:xfrm flipV="1">
            <a:off x="9475455" y="5579082"/>
            <a:ext cx="0" cy="29442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27" idx="3"/>
          </p:cNvCxnSpPr>
          <p:nvPr/>
        </p:nvCxnSpPr>
        <p:spPr>
          <a:xfrm flipH="1" flipV="1">
            <a:off x="7762168" y="5541553"/>
            <a:ext cx="11036" cy="20181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972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Hosts?</a:t>
            </a:r>
          </a:p>
        </p:txBody>
      </p:sp>
      <p:sp>
        <p:nvSpPr>
          <p:cNvPr id="88" name="TextBox 87"/>
          <p:cNvSpPr txBox="1"/>
          <p:nvPr/>
        </p:nvSpPr>
        <p:spPr>
          <a:xfrm>
            <a:off x="259291" y="4902200"/>
            <a:ext cx="11741997" cy="110799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If 62 hosts are required on the subnet, reserve 6 host bits by counting from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right, </a:t>
            </a:r>
            <a:r>
              <a:rPr kumimoji="0" lang="en-US" sz="2200" b="0" i="1"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always starting from the fourth octet</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The subnet becomes the bit after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last required host bit. In this example the subnet mask becomes 255.255.255.192  </a:t>
            </a:r>
          </a:p>
        </p:txBody>
      </p:sp>
      <p:sp>
        <p:nvSpPr>
          <p:cNvPr id="91" name="Rounded Rectangle 90"/>
          <p:cNvSpPr/>
          <p:nvPr/>
        </p:nvSpPr>
        <p:spPr>
          <a:xfrm>
            <a:off x="283845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92" name="Rounded Rectangle 91"/>
          <p:cNvSpPr/>
          <p:nvPr/>
        </p:nvSpPr>
        <p:spPr>
          <a:xfrm>
            <a:off x="283845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93" name="Rounded Rectangle 92"/>
          <p:cNvSpPr/>
          <p:nvPr/>
        </p:nvSpPr>
        <p:spPr>
          <a:xfrm>
            <a:off x="2838450" y="3272642"/>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128</a:t>
            </a:r>
          </a:p>
        </p:txBody>
      </p:sp>
      <p:sp>
        <p:nvSpPr>
          <p:cNvPr id="94" name="Rounded Rectangle 93"/>
          <p:cNvSpPr/>
          <p:nvPr/>
        </p:nvSpPr>
        <p:spPr>
          <a:xfrm>
            <a:off x="3661410" y="2785961"/>
            <a:ext cx="754380" cy="389123"/>
          </a:xfrm>
          <a:prstGeom prst="roundRect">
            <a:avLst/>
          </a:prstGeom>
          <a:solidFill>
            <a:schemeClr val="accent1">
              <a:lumMod val="40000"/>
              <a:lumOff val="60000"/>
            </a:schemeClr>
          </a:solidFill>
          <a:ln w="19050">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95" name="Rounded Rectangle 94"/>
          <p:cNvSpPr/>
          <p:nvPr/>
        </p:nvSpPr>
        <p:spPr>
          <a:xfrm>
            <a:off x="366141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96" name="Rounded Rectangle 95"/>
          <p:cNvSpPr/>
          <p:nvPr/>
        </p:nvSpPr>
        <p:spPr>
          <a:xfrm>
            <a:off x="3661410" y="3272642"/>
            <a:ext cx="754380" cy="758656"/>
          </a:xfrm>
          <a:prstGeom prst="roundRect">
            <a:avLst/>
          </a:prstGeom>
          <a:solidFill>
            <a:srgbClr val="0070C0"/>
          </a:solidFill>
          <a:ln w="19050">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a:ea typeface="+mn-ea"/>
                <a:cs typeface="+mn-cs"/>
              </a:rPr>
              <a:t>192</a:t>
            </a:r>
          </a:p>
        </p:txBody>
      </p:sp>
      <p:sp>
        <p:nvSpPr>
          <p:cNvPr id="97" name="Rounded Rectangle 96"/>
          <p:cNvSpPr/>
          <p:nvPr/>
        </p:nvSpPr>
        <p:spPr>
          <a:xfrm>
            <a:off x="448437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98" name="Rounded Rectangle 97"/>
          <p:cNvSpPr/>
          <p:nvPr/>
        </p:nvSpPr>
        <p:spPr>
          <a:xfrm>
            <a:off x="448437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99" name="Rounded Rectangle 98"/>
          <p:cNvSpPr/>
          <p:nvPr/>
        </p:nvSpPr>
        <p:spPr>
          <a:xfrm>
            <a:off x="448437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0" name="Rounded Rectangle 99"/>
          <p:cNvSpPr/>
          <p:nvPr/>
        </p:nvSpPr>
        <p:spPr>
          <a:xfrm>
            <a:off x="530733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101" name="Rounded Rectangle 100"/>
          <p:cNvSpPr/>
          <p:nvPr/>
        </p:nvSpPr>
        <p:spPr>
          <a:xfrm>
            <a:off x="530733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102" name="Rounded Rectangle 101"/>
          <p:cNvSpPr/>
          <p:nvPr/>
        </p:nvSpPr>
        <p:spPr>
          <a:xfrm>
            <a:off x="530733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3" name="Rounded Rectangle 102"/>
          <p:cNvSpPr/>
          <p:nvPr/>
        </p:nvSpPr>
        <p:spPr>
          <a:xfrm>
            <a:off x="613029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104" name="Rounded Rectangle 103"/>
          <p:cNvSpPr/>
          <p:nvPr/>
        </p:nvSpPr>
        <p:spPr>
          <a:xfrm>
            <a:off x="613029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105" name="Rounded Rectangle 104"/>
          <p:cNvSpPr/>
          <p:nvPr/>
        </p:nvSpPr>
        <p:spPr>
          <a:xfrm>
            <a:off x="613029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6" name="Rounded Rectangle 105"/>
          <p:cNvSpPr/>
          <p:nvPr/>
        </p:nvSpPr>
        <p:spPr>
          <a:xfrm>
            <a:off x="695325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107" name="Rounded Rectangle 106"/>
          <p:cNvSpPr/>
          <p:nvPr/>
        </p:nvSpPr>
        <p:spPr>
          <a:xfrm>
            <a:off x="695325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108" name="Rounded Rectangle 107"/>
          <p:cNvSpPr/>
          <p:nvPr/>
        </p:nvSpPr>
        <p:spPr>
          <a:xfrm>
            <a:off x="695325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09" name="Rounded Rectangle 108"/>
          <p:cNvSpPr/>
          <p:nvPr/>
        </p:nvSpPr>
        <p:spPr>
          <a:xfrm>
            <a:off x="777621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110" name="Rounded Rectangle 109"/>
          <p:cNvSpPr/>
          <p:nvPr/>
        </p:nvSpPr>
        <p:spPr>
          <a:xfrm>
            <a:off x="777621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111" name="Rounded Rectangle 110"/>
          <p:cNvSpPr/>
          <p:nvPr/>
        </p:nvSpPr>
        <p:spPr>
          <a:xfrm>
            <a:off x="777621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12" name="Rounded Rectangle 111"/>
          <p:cNvSpPr/>
          <p:nvPr/>
        </p:nvSpPr>
        <p:spPr>
          <a:xfrm>
            <a:off x="859917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13" name="Rounded Rectangle 112"/>
          <p:cNvSpPr/>
          <p:nvPr/>
        </p:nvSpPr>
        <p:spPr>
          <a:xfrm>
            <a:off x="859917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114" name="Rounded Rectangle 113"/>
          <p:cNvSpPr/>
          <p:nvPr/>
        </p:nvSpPr>
        <p:spPr>
          <a:xfrm>
            <a:off x="859917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15" name="TextBox 114"/>
          <p:cNvSpPr txBox="1"/>
          <p:nvPr/>
        </p:nvSpPr>
        <p:spPr>
          <a:xfrm>
            <a:off x="5353824" y="1723732"/>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116" name="Rectangle 115"/>
          <p:cNvSpPr/>
          <p:nvPr/>
        </p:nvSpPr>
        <p:spPr>
          <a:xfrm>
            <a:off x="1428793" y="3236471"/>
            <a:ext cx="1279517" cy="83099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Mask</a:t>
            </a: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Left Arrow 3"/>
          <p:cNvSpPr/>
          <p:nvPr/>
        </p:nvSpPr>
        <p:spPr>
          <a:xfrm>
            <a:off x="9563100" y="3486192"/>
            <a:ext cx="1181100" cy="36830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5" name="Rectangle 4"/>
          <p:cNvSpPr/>
          <p:nvPr/>
        </p:nvSpPr>
        <p:spPr>
          <a:xfrm>
            <a:off x="9563100" y="2408535"/>
            <a:ext cx="2585003" cy="92333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Count host bits from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the right, starting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the 4</a:t>
            </a:r>
            <a:r>
              <a:rPr kumimoji="0" lang="en-US" sz="2200" b="0" i="0" u="none" strike="noStrike" kern="1200" cap="none" spc="0" normalizeH="0" baseline="30000" noProof="0" dirty="0">
                <a:ln>
                  <a:noFill/>
                </a:ln>
                <a:solidFill>
                  <a:srgbClr val="C00000"/>
                </a:solidFill>
                <a:effectLst/>
                <a:uLnTx/>
                <a:uFillTx/>
                <a:latin typeface="Elephant" panose="02020904090505020303" pitchFamily="18" charset="0"/>
                <a:ea typeface="+mn-ea"/>
                <a:cs typeface="+mn-cs"/>
              </a:rPr>
              <a:t>th</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 octet</a:t>
            </a:r>
            <a:endParaRPr kumimoji="0" lang="en-US" sz="2200" b="0" i="0" u="none" strike="noStrike" kern="1200" cap="none" spc="0" normalizeH="0" baseline="0" noProof="0" dirty="0">
              <a:ln>
                <a:noFill/>
              </a:ln>
              <a:solidFill>
                <a:srgbClr val="C00000"/>
              </a:solidFill>
              <a:effectLst/>
              <a:uLnTx/>
              <a:uFillTx/>
              <a:latin typeface="Arial" charset="0"/>
              <a:ea typeface="+mn-ea"/>
              <a:cs typeface="+mn-cs"/>
            </a:endParaRPr>
          </a:p>
        </p:txBody>
      </p:sp>
    </p:spTree>
    <p:extLst>
      <p:ext uri="{BB962C8B-B14F-4D97-AF65-F5344CB8AC3E}">
        <p14:creationId xmlns:p14="http://schemas.microsoft.com/office/powerpoint/2010/main" val="2517522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Hosts?</a:t>
            </a:r>
          </a:p>
        </p:txBody>
      </p:sp>
      <p:sp>
        <p:nvSpPr>
          <p:cNvPr id="88" name="TextBox 87"/>
          <p:cNvSpPr txBox="1"/>
          <p:nvPr/>
        </p:nvSpPr>
        <p:spPr>
          <a:xfrm>
            <a:off x="75871" y="5077033"/>
            <a:ext cx="12224821" cy="110799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If 9,000 hosts are required on the subnet, reserve 14 host bits by counting from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right, starting from the fourth octet. The subnet becomes the bit after the last required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host bit. In this example the subnet mask becomes 255.255.192.0 </a:t>
            </a:r>
          </a:p>
        </p:txBody>
      </p:sp>
      <p:grpSp>
        <p:nvGrpSpPr>
          <p:cNvPr id="4" name="Group 3"/>
          <p:cNvGrpSpPr/>
          <p:nvPr/>
        </p:nvGrpSpPr>
        <p:grpSpPr>
          <a:xfrm>
            <a:off x="6126880" y="1662508"/>
            <a:ext cx="5894430" cy="1571881"/>
            <a:chOff x="2838450" y="2344510"/>
            <a:chExt cx="6515100" cy="1694665"/>
          </a:xfrm>
        </p:grpSpPr>
        <p:sp>
          <p:nvSpPr>
            <p:cNvPr id="163" name="Rounded Rectangle 162"/>
            <p:cNvSpPr/>
            <p:nvPr/>
          </p:nvSpPr>
          <p:spPr>
            <a:xfrm>
              <a:off x="283845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164" name="Rounded Rectangle 163"/>
            <p:cNvSpPr/>
            <p:nvPr/>
          </p:nvSpPr>
          <p:spPr>
            <a:xfrm>
              <a:off x="283845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165" name="Rounded Rectangle 164"/>
            <p:cNvSpPr/>
            <p:nvPr/>
          </p:nvSpPr>
          <p:spPr>
            <a:xfrm>
              <a:off x="2838450" y="3272642"/>
              <a:ext cx="754380" cy="758656"/>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66" name="Rounded Rectangle 165"/>
            <p:cNvSpPr/>
            <p:nvPr/>
          </p:nvSpPr>
          <p:spPr>
            <a:xfrm>
              <a:off x="3661410" y="2785961"/>
              <a:ext cx="754380" cy="389123"/>
            </a:xfrm>
            <a:prstGeom prst="roundRect">
              <a:avLst/>
            </a:prstGeom>
            <a:solidFill>
              <a:schemeClr val="accent1">
                <a:lumMod val="40000"/>
                <a:lumOff val="60000"/>
              </a:schemeClr>
            </a:solidFill>
            <a:ln w="19050">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167" name="Rounded Rectangle 166"/>
            <p:cNvSpPr/>
            <p:nvPr/>
          </p:nvSpPr>
          <p:spPr>
            <a:xfrm>
              <a:off x="366141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168" name="Rounded Rectangle 167"/>
            <p:cNvSpPr/>
            <p:nvPr/>
          </p:nvSpPr>
          <p:spPr>
            <a:xfrm>
              <a:off x="3661410" y="3272642"/>
              <a:ext cx="754380" cy="758656"/>
            </a:xfrm>
            <a:prstGeom prst="roundRect">
              <a:avLst/>
            </a:prstGeom>
            <a:solidFill>
              <a:srgbClr val="63A551"/>
            </a:solidFill>
            <a:ln w="19050">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69" name="Rounded Rectangle 168"/>
            <p:cNvSpPr/>
            <p:nvPr/>
          </p:nvSpPr>
          <p:spPr>
            <a:xfrm>
              <a:off x="448437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170" name="Rounded Rectangle 169"/>
            <p:cNvSpPr/>
            <p:nvPr/>
          </p:nvSpPr>
          <p:spPr>
            <a:xfrm>
              <a:off x="448437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171" name="Rounded Rectangle 170"/>
            <p:cNvSpPr/>
            <p:nvPr/>
          </p:nvSpPr>
          <p:spPr>
            <a:xfrm>
              <a:off x="448437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72" name="Rounded Rectangle 171"/>
            <p:cNvSpPr/>
            <p:nvPr/>
          </p:nvSpPr>
          <p:spPr>
            <a:xfrm>
              <a:off x="530733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173" name="Rounded Rectangle 172"/>
            <p:cNvSpPr/>
            <p:nvPr/>
          </p:nvSpPr>
          <p:spPr>
            <a:xfrm>
              <a:off x="530733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174" name="Rounded Rectangle 173"/>
            <p:cNvSpPr/>
            <p:nvPr/>
          </p:nvSpPr>
          <p:spPr>
            <a:xfrm>
              <a:off x="530733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75" name="Rounded Rectangle 174"/>
            <p:cNvSpPr/>
            <p:nvPr/>
          </p:nvSpPr>
          <p:spPr>
            <a:xfrm>
              <a:off x="613029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176" name="Rounded Rectangle 175"/>
            <p:cNvSpPr/>
            <p:nvPr/>
          </p:nvSpPr>
          <p:spPr>
            <a:xfrm>
              <a:off x="613029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177" name="Rounded Rectangle 176"/>
            <p:cNvSpPr/>
            <p:nvPr/>
          </p:nvSpPr>
          <p:spPr>
            <a:xfrm>
              <a:off x="613029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78" name="Rounded Rectangle 177"/>
            <p:cNvSpPr/>
            <p:nvPr/>
          </p:nvSpPr>
          <p:spPr>
            <a:xfrm>
              <a:off x="695325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179" name="Rounded Rectangle 178"/>
            <p:cNvSpPr/>
            <p:nvPr/>
          </p:nvSpPr>
          <p:spPr>
            <a:xfrm>
              <a:off x="695325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180" name="Rounded Rectangle 179"/>
            <p:cNvSpPr/>
            <p:nvPr/>
          </p:nvSpPr>
          <p:spPr>
            <a:xfrm>
              <a:off x="695325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81" name="Rounded Rectangle 180"/>
            <p:cNvSpPr/>
            <p:nvPr/>
          </p:nvSpPr>
          <p:spPr>
            <a:xfrm>
              <a:off x="777621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182" name="Rounded Rectangle 181"/>
            <p:cNvSpPr/>
            <p:nvPr/>
          </p:nvSpPr>
          <p:spPr>
            <a:xfrm>
              <a:off x="777621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183" name="Rounded Rectangle 182"/>
            <p:cNvSpPr/>
            <p:nvPr/>
          </p:nvSpPr>
          <p:spPr>
            <a:xfrm>
              <a:off x="777621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184" name="Rounded Rectangle 183"/>
            <p:cNvSpPr/>
            <p:nvPr/>
          </p:nvSpPr>
          <p:spPr>
            <a:xfrm>
              <a:off x="859917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185" name="Rounded Rectangle 184"/>
            <p:cNvSpPr/>
            <p:nvPr/>
          </p:nvSpPr>
          <p:spPr>
            <a:xfrm>
              <a:off x="859917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186" name="Rounded Rectangle 185"/>
            <p:cNvSpPr/>
            <p:nvPr/>
          </p:nvSpPr>
          <p:spPr>
            <a:xfrm>
              <a:off x="859917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grpSp>
      <p:sp>
        <p:nvSpPr>
          <p:cNvPr id="187" name="TextBox 186"/>
          <p:cNvSpPr txBox="1"/>
          <p:nvPr/>
        </p:nvSpPr>
        <p:spPr>
          <a:xfrm>
            <a:off x="8436493" y="1048798"/>
            <a:ext cx="141577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4</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th</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188" name="Rectangle 187"/>
          <p:cNvSpPr/>
          <p:nvPr/>
        </p:nvSpPr>
        <p:spPr>
          <a:xfrm>
            <a:off x="984837" y="4275705"/>
            <a:ext cx="8802794"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  </a:t>
            </a:r>
            <a:r>
              <a:rPr kumimoji="0" lang="en-US" sz="2400" b="0" i="0" u="none" strike="noStrike" kern="1200" cap="none" spc="0" normalizeH="0" baseline="0" noProof="0" dirty="0">
                <a:ln>
                  <a:noFill/>
                </a:ln>
                <a:solidFill>
                  <a:srgbClr val="0070C0"/>
                </a:solidFill>
                <a:effectLst/>
                <a:uLnTx/>
                <a:uFillTx/>
                <a:latin typeface="Elephant" panose="02020904090505020303" pitchFamily="18" charset="0"/>
                <a:ea typeface="+mn-ea"/>
                <a:cs typeface="+mn-cs"/>
              </a:rPr>
              <a:t>11111111.11111111.11</a:t>
            </a:r>
            <a:r>
              <a:rPr kumimoji="0" lang="en-US" sz="2400" b="0" i="0" u="none" strike="noStrike" kern="1200" cap="none" spc="0" normalizeH="0" baseline="0" noProof="0" dirty="0">
                <a:ln>
                  <a:noFill/>
                </a:ln>
                <a:solidFill>
                  <a:srgbClr val="63A551"/>
                </a:solidFill>
                <a:effectLst/>
                <a:uLnTx/>
                <a:uFillTx/>
                <a:latin typeface="Elephant" panose="02020904090505020303" pitchFamily="18" charset="0"/>
                <a:ea typeface="+mn-ea"/>
                <a:cs typeface="+mn-cs"/>
              </a:rPr>
              <a:t>000000.00000000</a:t>
            </a:r>
            <a:endParaRPr kumimoji="0" lang="en-US" sz="2400" b="0" i="0" u="none" strike="noStrike" kern="1200" cap="none" spc="0" normalizeH="0" baseline="0" noProof="0" dirty="0">
              <a:ln>
                <a:noFill/>
              </a:ln>
              <a:solidFill>
                <a:srgbClr val="63A551"/>
              </a:solidFill>
              <a:effectLst/>
              <a:uLnTx/>
              <a:uFillTx/>
              <a:latin typeface="Arial" charset="0"/>
              <a:ea typeface="+mn-ea"/>
              <a:cs typeface="+mn-cs"/>
            </a:endParaRPr>
          </a:p>
        </p:txBody>
      </p:sp>
      <p:sp>
        <p:nvSpPr>
          <p:cNvPr id="189" name="Left Arrow 188"/>
          <p:cNvSpPr/>
          <p:nvPr/>
        </p:nvSpPr>
        <p:spPr>
          <a:xfrm>
            <a:off x="7612566" y="3450939"/>
            <a:ext cx="823927" cy="33814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90" name="Rectangle 189"/>
          <p:cNvSpPr/>
          <p:nvPr/>
        </p:nvSpPr>
        <p:spPr>
          <a:xfrm>
            <a:off x="8557176" y="3296847"/>
            <a:ext cx="3464134"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Count host bits from the right, starting at the 4</a:t>
            </a:r>
            <a:r>
              <a:rPr kumimoji="0" lang="en-US" sz="2200" b="0" i="0" u="none" strike="noStrike" kern="1200" cap="none" spc="0" normalizeH="0" baseline="30000" noProof="0" dirty="0">
                <a:ln>
                  <a:noFill/>
                </a:ln>
                <a:solidFill>
                  <a:srgbClr val="C00000"/>
                </a:solidFill>
                <a:effectLst/>
                <a:uLnTx/>
                <a:uFillTx/>
                <a:latin typeface="Elephant" panose="02020904090505020303" pitchFamily="18" charset="0"/>
                <a:ea typeface="+mn-ea"/>
                <a:cs typeface="+mn-cs"/>
              </a:rPr>
              <a:t>th</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 octet</a:t>
            </a:r>
            <a:endParaRPr kumimoji="0" lang="en-US" sz="2200" b="0" i="0" u="none" strike="noStrike" kern="1200" cap="none" spc="0" normalizeH="0" baseline="0" noProof="0" dirty="0">
              <a:ln>
                <a:noFill/>
              </a:ln>
              <a:solidFill>
                <a:srgbClr val="C00000"/>
              </a:solidFill>
              <a:effectLst/>
              <a:uLnTx/>
              <a:uFillTx/>
              <a:latin typeface="Arial" charset="0"/>
              <a:ea typeface="+mn-ea"/>
              <a:cs typeface="+mn-cs"/>
            </a:endParaRPr>
          </a:p>
        </p:txBody>
      </p:sp>
      <p:grpSp>
        <p:nvGrpSpPr>
          <p:cNvPr id="219" name="Group 218"/>
          <p:cNvGrpSpPr/>
          <p:nvPr/>
        </p:nvGrpSpPr>
        <p:grpSpPr>
          <a:xfrm>
            <a:off x="75871" y="1669814"/>
            <a:ext cx="5894430" cy="1571881"/>
            <a:chOff x="2838450" y="2344510"/>
            <a:chExt cx="6515100" cy="1694665"/>
          </a:xfrm>
        </p:grpSpPr>
        <p:sp>
          <p:nvSpPr>
            <p:cNvPr id="220" name="Rounded Rectangle 219"/>
            <p:cNvSpPr/>
            <p:nvPr/>
          </p:nvSpPr>
          <p:spPr>
            <a:xfrm>
              <a:off x="283845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128</a:t>
              </a:r>
            </a:p>
          </p:txBody>
        </p:sp>
        <p:sp>
          <p:nvSpPr>
            <p:cNvPr id="221" name="Rounded Rectangle 220"/>
            <p:cNvSpPr/>
            <p:nvPr/>
          </p:nvSpPr>
          <p:spPr>
            <a:xfrm>
              <a:off x="283845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7</a:t>
              </a:r>
            </a:p>
          </p:txBody>
        </p:sp>
        <p:sp>
          <p:nvSpPr>
            <p:cNvPr id="222" name="Rounded Rectangle 221"/>
            <p:cNvSpPr/>
            <p:nvPr/>
          </p:nvSpPr>
          <p:spPr>
            <a:xfrm>
              <a:off x="2838450" y="3272642"/>
              <a:ext cx="754380" cy="758656"/>
            </a:xfrm>
            <a:prstGeom prst="roundRect">
              <a:avLst/>
            </a:prstGeom>
            <a:solidFill>
              <a:srgbClr val="0070C0"/>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imes New Roman"/>
                  <a:ea typeface="+mn-ea"/>
                  <a:cs typeface="+mn-cs"/>
                </a:rPr>
                <a:t>128</a:t>
              </a:r>
            </a:p>
          </p:txBody>
        </p:sp>
        <p:sp>
          <p:nvSpPr>
            <p:cNvPr id="223" name="Rounded Rectangle 222"/>
            <p:cNvSpPr/>
            <p:nvPr/>
          </p:nvSpPr>
          <p:spPr>
            <a:xfrm>
              <a:off x="3661410" y="2785961"/>
              <a:ext cx="754380" cy="389123"/>
            </a:xfrm>
            <a:prstGeom prst="roundRect">
              <a:avLst/>
            </a:prstGeom>
            <a:solidFill>
              <a:schemeClr val="accent1">
                <a:lumMod val="40000"/>
                <a:lumOff val="60000"/>
              </a:schemeClr>
            </a:solidFill>
            <a:ln w="19050">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64</a:t>
              </a:r>
            </a:p>
          </p:txBody>
        </p:sp>
        <p:sp>
          <p:nvSpPr>
            <p:cNvPr id="224" name="Rounded Rectangle 223"/>
            <p:cNvSpPr/>
            <p:nvPr/>
          </p:nvSpPr>
          <p:spPr>
            <a:xfrm>
              <a:off x="366141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6</a:t>
              </a:r>
            </a:p>
          </p:txBody>
        </p:sp>
        <p:sp>
          <p:nvSpPr>
            <p:cNvPr id="225" name="Rounded Rectangle 224"/>
            <p:cNvSpPr/>
            <p:nvPr/>
          </p:nvSpPr>
          <p:spPr>
            <a:xfrm>
              <a:off x="3661410" y="3272642"/>
              <a:ext cx="754380" cy="758656"/>
            </a:xfrm>
            <a:prstGeom prst="roundRect">
              <a:avLst/>
            </a:prstGeom>
            <a:solidFill>
              <a:srgbClr val="0070C0"/>
            </a:solidFill>
            <a:ln w="19050">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imes New Roman"/>
                  <a:ea typeface="+mn-ea"/>
                  <a:cs typeface="+mn-cs"/>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Times New Roman"/>
                  <a:ea typeface="+mn-ea"/>
                  <a:cs typeface="+mn-cs"/>
                </a:rPr>
                <a:t>192</a:t>
              </a:r>
            </a:p>
          </p:txBody>
        </p:sp>
        <p:sp>
          <p:nvSpPr>
            <p:cNvPr id="226" name="Rounded Rectangle 225"/>
            <p:cNvSpPr/>
            <p:nvPr/>
          </p:nvSpPr>
          <p:spPr>
            <a:xfrm>
              <a:off x="448437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32</a:t>
              </a:r>
            </a:p>
          </p:txBody>
        </p:sp>
        <p:sp>
          <p:nvSpPr>
            <p:cNvPr id="227" name="Rounded Rectangle 226"/>
            <p:cNvSpPr/>
            <p:nvPr/>
          </p:nvSpPr>
          <p:spPr>
            <a:xfrm>
              <a:off x="448437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5</a:t>
              </a:r>
            </a:p>
          </p:txBody>
        </p:sp>
        <p:sp>
          <p:nvSpPr>
            <p:cNvPr id="228" name="Rounded Rectangle 227"/>
            <p:cNvSpPr/>
            <p:nvPr/>
          </p:nvSpPr>
          <p:spPr>
            <a:xfrm>
              <a:off x="448437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29" name="Rounded Rectangle 228"/>
            <p:cNvSpPr/>
            <p:nvPr/>
          </p:nvSpPr>
          <p:spPr>
            <a:xfrm>
              <a:off x="530733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16</a:t>
              </a:r>
            </a:p>
          </p:txBody>
        </p:sp>
        <p:sp>
          <p:nvSpPr>
            <p:cNvPr id="230" name="Rounded Rectangle 229"/>
            <p:cNvSpPr/>
            <p:nvPr/>
          </p:nvSpPr>
          <p:spPr>
            <a:xfrm>
              <a:off x="530733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4</a:t>
              </a:r>
            </a:p>
          </p:txBody>
        </p:sp>
        <p:sp>
          <p:nvSpPr>
            <p:cNvPr id="231" name="Rounded Rectangle 230"/>
            <p:cNvSpPr/>
            <p:nvPr/>
          </p:nvSpPr>
          <p:spPr>
            <a:xfrm>
              <a:off x="530733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32" name="Rounded Rectangle 231"/>
            <p:cNvSpPr/>
            <p:nvPr/>
          </p:nvSpPr>
          <p:spPr>
            <a:xfrm>
              <a:off x="613029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8</a:t>
              </a:r>
            </a:p>
          </p:txBody>
        </p:sp>
        <p:sp>
          <p:nvSpPr>
            <p:cNvPr id="233" name="Rounded Rectangle 232"/>
            <p:cNvSpPr/>
            <p:nvPr/>
          </p:nvSpPr>
          <p:spPr>
            <a:xfrm>
              <a:off x="613029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3</a:t>
              </a:r>
            </a:p>
          </p:txBody>
        </p:sp>
        <p:sp>
          <p:nvSpPr>
            <p:cNvPr id="234" name="Rounded Rectangle 233"/>
            <p:cNvSpPr/>
            <p:nvPr/>
          </p:nvSpPr>
          <p:spPr>
            <a:xfrm>
              <a:off x="613029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35" name="Rounded Rectangle 234"/>
            <p:cNvSpPr/>
            <p:nvPr/>
          </p:nvSpPr>
          <p:spPr>
            <a:xfrm>
              <a:off x="695325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4</a:t>
              </a:r>
            </a:p>
          </p:txBody>
        </p:sp>
        <p:sp>
          <p:nvSpPr>
            <p:cNvPr id="236" name="Rounded Rectangle 235"/>
            <p:cNvSpPr/>
            <p:nvPr/>
          </p:nvSpPr>
          <p:spPr>
            <a:xfrm>
              <a:off x="695325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2</a:t>
              </a:r>
            </a:p>
          </p:txBody>
        </p:sp>
        <p:sp>
          <p:nvSpPr>
            <p:cNvPr id="237" name="Rounded Rectangle 236"/>
            <p:cNvSpPr/>
            <p:nvPr/>
          </p:nvSpPr>
          <p:spPr>
            <a:xfrm>
              <a:off x="695325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38" name="Rounded Rectangle 237"/>
            <p:cNvSpPr/>
            <p:nvPr/>
          </p:nvSpPr>
          <p:spPr>
            <a:xfrm>
              <a:off x="777621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2</a:t>
              </a:r>
            </a:p>
          </p:txBody>
        </p:sp>
        <p:sp>
          <p:nvSpPr>
            <p:cNvPr id="239" name="Rounded Rectangle 238"/>
            <p:cNvSpPr/>
            <p:nvPr/>
          </p:nvSpPr>
          <p:spPr>
            <a:xfrm>
              <a:off x="777621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1</a:t>
              </a:r>
            </a:p>
          </p:txBody>
        </p:sp>
        <p:sp>
          <p:nvSpPr>
            <p:cNvPr id="240" name="Rounded Rectangle 239"/>
            <p:cNvSpPr/>
            <p:nvPr/>
          </p:nvSpPr>
          <p:spPr>
            <a:xfrm>
              <a:off x="777621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sp>
          <p:nvSpPr>
            <p:cNvPr id="241" name="Rounded Rectangle 240"/>
            <p:cNvSpPr/>
            <p:nvPr/>
          </p:nvSpPr>
          <p:spPr>
            <a:xfrm>
              <a:off x="8599170" y="2785961"/>
              <a:ext cx="754380" cy="389123"/>
            </a:xfrm>
            <a:prstGeom prst="roundRect">
              <a:avLst/>
            </a:prstGeom>
            <a:solidFill>
              <a:schemeClr val="accent1">
                <a:lumMod val="40000"/>
                <a:lumOff val="60000"/>
              </a:schemeClr>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a:ea typeface="+mn-ea"/>
                  <a:cs typeface="+mn-cs"/>
                </a:rPr>
                <a:t>1</a:t>
              </a:r>
            </a:p>
          </p:txBody>
        </p:sp>
        <p:sp>
          <p:nvSpPr>
            <p:cNvPr id="242" name="Rounded Rectangle 241"/>
            <p:cNvSpPr/>
            <p:nvPr/>
          </p:nvSpPr>
          <p:spPr>
            <a:xfrm>
              <a:off x="8599170" y="2344510"/>
              <a:ext cx="754380" cy="389123"/>
            </a:xfrm>
            <a:prstGeom prst="roundRect">
              <a:avLst/>
            </a:prstGeom>
            <a:solidFill>
              <a:srgbClr val="71E5AE"/>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a:ea typeface="+mn-ea"/>
                  <a:cs typeface="+mn-cs"/>
                </a:rPr>
                <a:t>2</a:t>
              </a:r>
              <a:r>
                <a:rPr kumimoji="0" lang="en-US" sz="2400" b="1" i="0" u="none" strike="noStrike" kern="1200" cap="none" spc="0" normalizeH="0" baseline="30000" noProof="0" dirty="0">
                  <a:ln>
                    <a:noFill/>
                  </a:ln>
                  <a:solidFill>
                    <a:srgbClr val="FF0000"/>
                  </a:solidFill>
                  <a:effectLst/>
                  <a:uLnTx/>
                  <a:uFillTx/>
                  <a:latin typeface="Times New Roman"/>
                  <a:ea typeface="+mn-ea"/>
                  <a:cs typeface="+mn-cs"/>
                </a:rPr>
                <a:t>0</a:t>
              </a:r>
            </a:p>
          </p:txBody>
        </p:sp>
        <p:sp>
          <p:nvSpPr>
            <p:cNvPr id="243" name="Rounded Rectangle 242"/>
            <p:cNvSpPr/>
            <p:nvPr/>
          </p:nvSpPr>
          <p:spPr>
            <a:xfrm>
              <a:off x="8599170" y="3272642"/>
              <a:ext cx="754380" cy="766533"/>
            </a:xfrm>
            <a:prstGeom prst="roundRect">
              <a:avLst/>
            </a:prstGeom>
            <a:solidFill>
              <a:srgbClr val="63A551"/>
            </a:solidFill>
            <a:ln>
              <a:solidFill>
                <a:srgbClr val="002060"/>
              </a:solidFill>
            </a:ln>
            <a:effectLst>
              <a:outerShdw blurRad="50800" dist="38100" dir="8100000" algn="tr"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a:ea typeface="+mn-ea"/>
                  <a:cs typeface="+mn-cs"/>
                </a:rPr>
                <a:t>0</a:t>
              </a:r>
            </a:p>
          </p:txBody>
        </p:sp>
      </p:grpSp>
      <p:sp>
        <p:nvSpPr>
          <p:cNvPr id="244" name="TextBox 243"/>
          <p:cNvSpPr txBox="1"/>
          <p:nvPr/>
        </p:nvSpPr>
        <p:spPr>
          <a:xfrm>
            <a:off x="2687479" y="1070548"/>
            <a:ext cx="1430200"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sng" strike="noStrike" kern="1200" cap="none" spc="0" normalizeH="0" baseline="0" noProof="0" dirty="0">
                <a:ln>
                  <a:noFill/>
                </a:ln>
                <a:solidFill>
                  <a:srgbClr val="000000"/>
                </a:solidFill>
                <a:effectLst/>
                <a:uLnTx/>
                <a:uFillTx/>
                <a:latin typeface="Arial" charset="0"/>
                <a:ea typeface="+mn-ea"/>
                <a:cs typeface="+mn-cs"/>
              </a:rPr>
              <a:t>3</a:t>
            </a:r>
            <a:r>
              <a:rPr kumimoji="0" lang="en-US" sz="2800" b="0" i="0" u="sng" strike="noStrike" kern="1200" cap="none" spc="0" normalizeH="0" baseline="30000" noProof="0" dirty="0">
                <a:ln>
                  <a:noFill/>
                </a:ln>
                <a:solidFill>
                  <a:srgbClr val="000000"/>
                </a:solidFill>
                <a:effectLst/>
                <a:uLnTx/>
                <a:uFillTx/>
                <a:latin typeface="Arial" charset="0"/>
                <a:ea typeface="+mn-ea"/>
                <a:cs typeface="+mn-cs"/>
              </a:rPr>
              <a:t>rd</a:t>
            </a:r>
            <a:r>
              <a:rPr kumimoji="0" lang="en-US" sz="2800" b="0" i="0" u="sng" strike="noStrike" kern="1200" cap="none" spc="0" normalizeH="0" baseline="0" noProof="0" dirty="0">
                <a:ln>
                  <a:noFill/>
                </a:ln>
                <a:solidFill>
                  <a:srgbClr val="000000"/>
                </a:solidFill>
                <a:effectLst/>
                <a:uLnTx/>
                <a:uFillTx/>
                <a:latin typeface="Arial" charset="0"/>
                <a:ea typeface="+mn-ea"/>
                <a:cs typeface="+mn-cs"/>
              </a:rPr>
              <a:t> Octet</a:t>
            </a:r>
          </a:p>
        </p:txBody>
      </p:sp>
      <p:sp>
        <p:nvSpPr>
          <p:cNvPr id="5" name="Rectangle 4"/>
          <p:cNvSpPr/>
          <p:nvPr/>
        </p:nvSpPr>
        <p:spPr>
          <a:xfrm>
            <a:off x="3450967" y="4602938"/>
            <a:ext cx="5549917"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Elephant" panose="02020904090505020303" pitchFamily="18" charset="0"/>
                <a:ea typeface="+mn-ea"/>
                <a:cs typeface="+mn-cs"/>
              </a:rPr>
              <a:t>255     .      255   .           192    .          0</a:t>
            </a: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17218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and Last Host</a:t>
            </a:r>
          </a:p>
        </p:txBody>
      </p:sp>
      <p:sp>
        <p:nvSpPr>
          <p:cNvPr id="3" name="Content Placeholder 2"/>
          <p:cNvSpPr>
            <a:spLocks noGrp="1"/>
          </p:cNvSpPr>
          <p:nvPr>
            <p:ph idx="1"/>
          </p:nvPr>
        </p:nvSpPr>
        <p:spPr/>
        <p:txBody>
          <a:bodyPr/>
          <a:lstStyle/>
          <a:p>
            <a:r>
              <a:rPr lang="en-US" dirty="0"/>
              <a:t>Determine the first and last host in the </a:t>
            </a:r>
            <a:r>
              <a:rPr lang="en-US" dirty="0">
                <a:solidFill>
                  <a:srgbClr val="0000FF"/>
                </a:solidFill>
              </a:rPr>
              <a:t>second</a:t>
            </a:r>
            <a:r>
              <a:rPr lang="en-US" dirty="0"/>
              <a:t> subnet</a:t>
            </a:r>
          </a:p>
          <a:p>
            <a:pPr lvl="1"/>
            <a:r>
              <a:rPr lang="en-US" dirty="0"/>
              <a:t>Subnet ID: </a:t>
            </a:r>
            <a:r>
              <a:rPr lang="en-US" dirty="0">
                <a:solidFill>
                  <a:srgbClr val="0000FF"/>
                </a:solidFill>
              </a:rPr>
              <a:t>207.21.54.128</a:t>
            </a:r>
            <a:r>
              <a:rPr lang="en-US" dirty="0"/>
              <a:t>  255.255.255.128 (range of 128 addresses)</a:t>
            </a:r>
          </a:p>
          <a:p>
            <a:pPr lvl="2"/>
            <a:r>
              <a:rPr lang="en-US" dirty="0"/>
              <a:t>First address in the second subnet is the network ID: 207.21.54.128</a:t>
            </a:r>
          </a:p>
          <a:p>
            <a:pPr lvl="2"/>
            <a:r>
              <a:rPr lang="en-US" dirty="0"/>
              <a:t>Second address is 207.21.54.128 + 1 = </a:t>
            </a:r>
            <a:r>
              <a:rPr lang="en-US" dirty="0">
                <a:solidFill>
                  <a:srgbClr val="0000FF"/>
                </a:solidFill>
              </a:rPr>
              <a:t>207.21.54.129</a:t>
            </a:r>
            <a:r>
              <a:rPr lang="en-US" dirty="0">
                <a:solidFill>
                  <a:srgbClr val="0000FF"/>
                </a:solidFill>
                <a:sym typeface="Wingdings" panose="05000000000000000000" pitchFamily="2" charset="2"/>
              </a:rPr>
              <a:t> first host address</a:t>
            </a:r>
            <a:endParaRPr lang="en-US" dirty="0">
              <a:solidFill>
                <a:srgbClr val="0000FF"/>
              </a:solidFill>
            </a:endParaRPr>
          </a:p>
          <a:p>
            <a:pPr lvl="2"/>
            <a:r>
              <a:rPr lang="en-US" dirty="0"/>
              <a:t>Last host address: 207.21.54.255 – 1 = </a:t>
            </a:r>
            <a:r>
              <a:rPr lang="en-US" dirty="0">
                <a:solidFill>
                  <a:srgbClr val="0000FF"/>
                </a:solidFill>
              </a:rPr>
              <a:t>207.21.54.254</a:t>
            </a:r>
            <a:r>
              <a:rPr lang="en-US" dirty="0">
                <a:solidFill>
                  <a:srgbClr val="0000FF"/>
                </a:solidFill>
                <a:sym typeface="Wingdings" panose="05000000000000000000" pitchFamily="2" charset="2"/>
              </a:rPr>
              <a:t>last host address</a:t>
            </a:r>
            <a:endParaRPr lang="en-US" dirty="0">
              <a:solidFill>
                <a:srgbClr val="0000FF"/>
              </a:solidFill>
            </a:endParaRPr>
          </a:p>
          <a:p>
            <a:pPr lvl="2"/>
            <a:r>
              <a:rPr lang="en-US" dirty="0"/>
              <a:t>Last address is broadcast address: 207.21.54.255</a:t>
            </a:r>
          </a:p>
          <a:p>
            <a:pPr lvl="2"/>
            <a:endParaRPr lang="en-US" dirty="0"/>
          </a:p>
          <a:p>
            <a:pPr lvl="2"/>
            <a:endParaRPr lang="en-US" dirty="0"/>
          </a:p>
          <a:p>
            <a:pPr lvl="2"/>
            <a:endParaRPr lang="en-US" dirty="0"/>
          </a:p>
          <a:p>
            <a:pPr lvl="2"/>
            <a:endParaRPr lang="en-US" dirty="0"/>
          </a:p>
          <a:p>
            <a:pPr lvl="1"/>
            <a:endParaRPr lang="en-US" dirty="0">
              <a:solidFill>
                <a:srgbClr val="0000FF"/>
              </a:solidFill>
            </a:endParaRPr>
          </a:p>
          <a:p>
            <a:pPr lvl="1"/>
            <a:endParaRPr lang="en-US" dirty="0"/>
          </a:p>
          <a:p>
            <a:pPr lvl="1"/>
            <a:endParaRPr lang="en-US" dirty="0"/>
          </a:p>
        </p:txBody>
      </p:sp>
      <p:sp>
        <p:nvSpPr>
          <p:cNvPr id="21" name="Rectangle 20"/>
          <p:cNvSpPr/>
          <p:nvPr/>
        </p:nvSpPr>
        <p:spPr>
          <a:xfrm>
            <a:off x="304800" y="4083458"/>
            <a:ext cx="4319067"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207.21.54.127</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sp>
        <p:nvSpPr>
          <p:cNvPr id="22" name="Rectangle 21"/>
          <p:cNvSpPr/>
          <p:nvPr/>
        </p:nvSpPr>
        <p:spPr>
          <a:xfrm>
            <a:off x="363531" y="5248870"/>
            <a:ext cx="4375172" cy="110799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ID: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207.21.54.128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Broadcast IP: </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207.21.54.255</a:t>
            </a:r>
            <a:endPar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endParaRPr>
          </a:p>
        </p:txBody>
      </p:sp>
      <p:cxnSp>
        <p:nvCxnSpPr>
          <p:cNvPr id="23" name="Elbow Connector 22"/>
          <p:cNvCxnSpPr/>
          <p:nvPr/>
        </p:nvCxnSpPr>
        <p:spPr>
          <a:xfrm flipV="1">
            <a:off x="4738703" y="5473447"/>
            <a:ext cx="5292813" cy="470153"/>
          </a:xfrm>
          <a:prstGeom prst="bentConnector3">
            <a:avLst>
              <a:gd name="adj1" fmla="val 10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a:off x="4623867" y="4953235"/>
            <a:ext cx="3492756" cy="20005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120424" y="4830035"/>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0       127</a:t>
            </a:r>
          </a:p>
        </p:txBody>
      </p:sp>
      <p:cxnSp>
        <p:nvCxnSpPr>
          <p:cNvPr id="31" name="Straight Arrow Connector 30"/>
          <p:cNvCxnSpPr/>
          <p:nvPr/>
        </p:nvCxnSpPr>
        <p:spPr>
          <a:xfrm>
            <a:off x="8420212" y="5033248"/>
            <a:ext cx="45720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536983" y="4817804"/>
            <a:ext cx="1371600" cy="43088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128   255</a:t>
            </a:r>
          </a:p>
        </p:txBody>
      </p:sp>
      <p:cxnSp>
        <p:nvCxnSpPr>
          <p:cNvPr id="40" name="Straight Arrow Connector 39"/>
          <p:cNvCxnSpPr/>
          <p:nvPr/>
        </p:nvCxnSpPr>
        <p:spPr>
          <a:xfrm flipV="1">
            <a:off x="10096612" y="5021017"/>
            <a:ext cx="197359" cy="12231"/>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Cube 42"/>
          <p:cNvSpPr/>
          <p:nvPr/>
        </p:nvSpPr>
        <p:spPr>
          <a:xfrm>
            <a:off x="8132714" y="4547855"/>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4" name="Cube 43"/>
          <p:cNvSpPr/>
          <p:nvPr/>
        </p:nvSpPr>
        <p:spPr>
          <a:xfrm>
            <a:off x="9455842" y="4527122"/>
            <a:ext cx="1387929" cy="946324"/>
          </a:xfrm>
          <a:prstGeom prst="cube">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5" name="TextBox 44"/>
          <p:cNvSpPr txBox="1"/>
          <p:nvPr/>
        </p:nvSpPr>
        <p:spPr>
          <a:xfrm>
            <a:off x="9382110" y="4965210"/>
            <a:ext cx="12650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128     255</a:t>
            </a:r>
          </a:p>
        </p:txBody>
      </p:sp>
      <p:cxnSp>
        <p:nvCxnSpPr>
          <p:cNvPr id="46" name="Straight Arrow Connector 45"/>
          <p:cNvCxnSpPr/>
          <p:nvPr/>
        </p:nvCxnSpPr>
        <p:spPr>
          <a:xfrm>
            <a:off x="9834438" y="5151711"/>
            <a:ext cx="360853" cy="1197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116623" y="4953235"/>
            <a:ext cx="12041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askerville Old Face" panose="02020602080505020303" pitchFamily="18" charset="0"/>
                <a:ea typeface="+mn-ea"/>
                <a:cs typeface="+mn-cs"/>
              </a:rPr>
              <a:t>0        127</a:t>
            </a:r>
          </a:p>
        </p:txBody>
      </p:sp>
      <p:cxnSp>
        <p:nvCxnSpPr>
          <p:cNvPr id="48" name="Straight Arrow Connector 47"/>
          <p:cNvCxnSpPr/>
          <p:nvPr/>
        </p:nvCxnSpPr>
        <p:spPr>
          <a:xfrm>
            <a:off x="8408927" y="5163686"/>
            <a:ext cx="379206" cy="315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8188245" y="4114643"/>
            <a:ext cx="136447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#1</a:t>
            </a:r>
          </a:p>
        </p:txBody>
      </p:sp>
      <p:sp>
        <p:nvSpPr>
          <p:cNvPr id="54" name="Rectangle 53"/>
          <p:cNvSpPr/>
          <p:nvPr/>
        </p:nvSpPr>
        <p:spPr>
          <a:xfrm>
            <a:off x="9620567" y="4092813"/>
            <a:ext cx="1410964"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#2</a:t>
            </a:r>
          </a:p>
        </p:txBody>
      </p:sp>
    </p:spTree>
    <p:extLst>
      <p:ext uri="{BB962C8B-B14F-4D97-AF65-F5344CB8AC3E}">
        <p14:creationId xmlns:p14="http://schemas.microsoft.com/office/powerpoint/2010/main" val="3852241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p:txBody>
          <a:bodyPr/>
          <a:lstStyle/>
          <a:p>
            <a:r>
              <a:rPr lang="en-US" dirty="0"/>
              <a:t>Complete exercise #5</a:t>
            </a:r>
          </a:p>
          <a:p>
            <a:pPr lvl="1"/>
            <a:r>
              <a:rPr lang="en-US" dirty="0"/>
              <a:t>First determine the IP address class</a:t>
            </a:r>
          </a:p>
          <a:p>
            <a:pPr lvl="1"/>
            <a:r>
              <a:rPr lang="en-US" dirty="0"/>
              <a:t>Determine how many bits are required for the amount of hosts requested</a:t>
            </a:r>
          </a:p>
          <a:p>
            <a:pPr lvl="1"/>
            <a:r>
              <a:rPr lang="en-US" dirty="0"/>
              <a:t>Determine the subnet mask</a:t>
            </a:r>
          </a:p>
          <a:p>
            <a:pPr lvl="1"/>
            <a:r>
              <a:rPr lang="en-US" dirty="0"/>
              <a:t>Determine the second subnet ID using the magic number</a:t>
            </a:r>
          </a:p>
          <a:p>
            <a:pPr lvl="1"/>
            <a:r>
              <a:rPr lang="en-US" dirty="0"/>
              <a:t>Determine the first host address on the second subnet</a:t>
            </a:r>
          </a:p>
          <a:p>
            <a:pPr lvl="1"/>
            <a:r>
              <a:rPr lang="en-US" dirty="0"/>
              <a:t>Determine the last host address on the second subnet</a:t>
            </a:r>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8842688" y="3946301"/>
            <a:ext cx="3238500" cy="2133600"/>
          </a:xfrm>
          <a:prstGeom prst="rect">
            <a:avLst/>
          </a:prstGeom>
        </p:spPr>
      </p:pic>
      <p:pic>
        <p:nvPicPr>
          <p:cNvPr id="6" name="Picture 5"/>
          <p:cNvPicPr>
            <a:picLocks noChangeAspect="1"/>
          </p:cNvPicPr>
          <p:nvPr/>
        </p:nvPicPr>
        <p:blipFill>
          <a:blip r:embed="rId4"/>
          <a:stretch>
            <a:fillRect/>
          </a:stretch>
        </p:blipFill>
        <p:spPr>
          <a:xfrm>
            <a:off x="3015466" y="4775915"/>
            <a:ext cx="1358319" cy="1303986"/>
          </a:xfrm>
          <a:prstGeom prst="rect">
            <a:avLst/>
          </a:prstGeom>
        </p:spPr>
      </p:pic>
    </p:spTree>
    <p:extLst>
      <p:ext uri="{BB962C8B-B14F-4D97-AF65-F5344CB8AC3E}">
        <p14:creationId xmlns:p14="http://schemas.microsoft.com/office/powerpoint/2010/main" val="2246210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3" name="Content Placeholder 2"/>
          <p:cNvSpPr>
            <a:spLocks noGrp="1"/>
          </p:cNvSpPr>
          <p:nvPr>
            <p:ph idx="1"/>
          </p:nvPr>
        </p:nvSpPr>
        <p:spPr>
          <a:xfrm>
            <a:off x="304800" y="1143000"/>
            <a:ext cx="11582400" cy="2198914"/>
          </a:xfrm>
        </p:spPr>
        <p:txBody>
          <a:bodyPr/>
          <a:lstStyle/>
          <a:p>
            <a:r>
              <a:rPr lang="en-US" dirty="0"/>
              <a:t>The IP address and the subnet mask relationship</a:t>
            </a:r>
          </a:p>
          <a:p>
            <a:pPr lvl="1"/>
            <a:r>
              <a:rPr lang="en-US" dirty="0"/>
              <a:t>Control the subnet mask; control your network(s)</a:t>
            </a:r>
          </a:p>
          <a:p>
            <a:pPr lvl="2"/>
            <a:r>
              <a:rPr lang="en-US" dirty="0"/>
              <a:t>Make subnetworks based on the number of networks needed</a:t>
            </a:r>
          </a:p>
          <a:p>
            <a:pPr lvl="2"/>
            <a:r>
              <a:rPr lang="en-US" dirty="0"/>
              <a:t>Make subnetworks based on the number of hosts needed on each subnet</a:t>
            </a:r>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pic>
        <p:nvPicPr>
          <p:cNvPr id="5" name="Picture 4"/>
          <p:cNvPicPr>
            <a:picLocks noChangeAspect="1"/>
          </p:cNvPicPr>
          <p:nvPr/>
        </p:nvPicPr>
        <p:blipFill>
          <a:blip r:embed="rId3"/>
          <a:stretch>
            <a:fillRect/>
          </a:stretch>
        </p:blipFill>
        <p:spPr>
          <a:xfrm>
            <a:off x="4557032" y="3113315"/>
            <a:ext cx="3077936" cy="3077936"/>
          </a:xfrm>
          <a:prstGeom prst="rect">
            <a:avLst/>
          </a:prstGeom>
        </p:spPr>
      </p:pic>
    </p:spTree>
    <p:extLst>
      <p:ext uri="{BB962C8B-B14F-4D97-AF65-F5344CB8AC3E}">
        <p14:creationId xmlns:p14="http://schemas.microsoft.com/office/powerpoint/2010/main" val="3177061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Given an IP address and subnet mask determine:</a:t>
            </a:r>
          </a:p>
          <a:p>
            <a:pPr lvl="1"/>
            <a:r>
              <a:rPr lang="en-US" dirty="0"/>
              <a:t>The network class</a:t>
            </a:r>
          </a:p>
          <a:p>
            <a:pPr lvl="1"/>
            <a:r>
              <a:rPr lang="en-US" dirty="0"/>
              <a:t>The network bits</a:t>
            </a:r>
          </a:p>
          <a:p>
            <a:pPr lvl="1"/>
            <a:r>
              <a:rPr lang="en-US" dirty="0"/>
              <a:t>The host bits</a:t>
            </a:r>
          </a:p>
          <a:p>
            <a:pPr lvl="1"/>
            <a:r>
              <a:rPr lang="en-US" dirty="0"/>
              <a:t>The subnet ID</a:t>
            </a:r>
          </a:p>
          <a:p>
            <a:pPr lvl="1"/>
            <a:r>
              <a:rPr lang="en-US" dirty="0"/>
              <a:t>The broadcast address</a:t>
            </a:r>
          </a:p>
          <a:p>
            <a:pPr lvl="1"/>
            <a:r>
              <a:rPr lang="en-US" dirty="0"/>
              <a:t>The host range</a:t>
            </a:r>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Tree>
    <p:extLst>
      <p:ext uri="{BB962C8B-B14F-4D97-AF65-F5344CB8AC3E}">
        <p14:creationId xmlns:p14="http://schemas.microsoft.com/office/powerpoint/2010/main" val="12671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667250" y="4581525"/>
            <a:ext cx="2857500" cy="1590675"/>
          </a:xfrm>
          <a:prstGeom prst="rect">
            <a:avLst/>
          </a:prstGeom>
        </p:spPr>
      </p:pic>
      <p:sp>
        <p:nvSpPr>
          <p:cNvPr id="2" name="Title 1"/>
          <p:cNvSpPr>
            <a:spLocks noGrp="1"/>
          </p:cNvSpPr>
          <p:nvPr>
            <p:ph type="title"/>
          </p:nvPr>
        </p:nvSpPr>
        <p:spPr/>
        <p:txBody>
          <a:bodyPr/>
          <a:lstStyle/>
          <a:p>
            <a:r>
              <a:rPr lang="en-US" dirty="0"/>
              <a:t>IP Addressing</a:t>
            </a:r>
          </a:p>
        </p:txBody>
      </p:sp>
      <p:sp>
        <p:nvSpPr>
          <p:cNvPr id="3" name="Content Placeholder 2"/>
          <p:cNvSpPr>
            <a:spLocks noGrp="1"/>
          </p:cNvSpPr>
          <p:nvPr>
            <p:ph idx="1"/>
          </p:nvPr>
        </p:nvSpPr>
        <p:spPr/>
        <p:txBody>
          <a:bodyPr/>
          <a:lstStyle/>
          <a:p>
            <a:r>
              <a:rPr lang="en-US" dirty="0"/>
              <a:t>Internet Protocol (IP) Addressing</a:t>
            </a:r>
          </a:p>
          <a:p>
            <a:pPr lvl="1"/>
            <a:r>
              <a:rPr lang="en-US" dirty="0"/>
              <a:t>Need to identify devices connected to a network</a:t>
            </a:r>
          </a:p>
          <a:p>
            <a:pPr lvl="1"/>
            <a:r>
              <a:rPr lang="en-US" dirty="0"/>
              <a:t>Based on a logical numbering scheme</a:t>
            </a:r>
          </a:p>
          <a:p>
            <a:pPr lvl="1"/>
            <a:r>
              <a:rPr lang="en-US" dirty="0"/>
              <a:t>IPv4 based on 32 bits and is most common</a:t>
            </a:r>
          </a:p>
          <a:p>
            <a:pPr lvl="2"/>
            <a:r>
              <a:rPr lang="en-US" dirty="0"/>
              <a:t>Uses the binary numbering system</a:t>
            </a:r>
          </a:p>
          <a:p>
            <a:pPr lvl="1"/>
            <a:r>
              <a:rPr lang="en-US" dirty="0"/>
              <a:t>IPv6 based on 128 bits and becoming more common</a:t>
            </a:r>
          </a:p>
          <a:p>
            <a:pPr lvl="2"/>
            <a:r>
              <a:rPr lang="en-US" dirty="0"/>
              <a:t>Uses the hexadecimal numbering system</a:t>
            </a:r>
          </a:p>
          <a:p>
            <a:pPr lvl="1"/>
            <a:endParaRPr lang="en-US" dirty="0"/>
          </a:p>
          <a:p>
            <a:pPr lvl="1"/>
            <a:endParaRPr lang="en-US" dirty="0"/>
          </a:p>
          <a:p>
            <a:pPr marL="457200" lvl="1" indent="0">
              <a:buNone/>
            </a:pPr>
            <a:endParaRPr lang="en-US" dirty="0"/>
          </a:p>
        </p:txBody>
      </p:sp>
      <p:pic>
        <p:nvPicPr>
          <p:cNvPr id="5" name="Picture 4"/>
          <p:cNvPicPr>
            <a:picLocks noChangeAspect="1"/>
          </p:cNvPicPr>
          <p:nvPr/>
        </p:nvPicPr>
        <p:blipFill>
          <a:blip r:embed="rId4"/>
          <a:stretch>
            <a:fillRect/>
          </a:stretch>
        </p:blipFill>
        <p:spPr>
          <a:xfrm>
            <a:off x="8090703" y="1039431"/>
            <a:ext cx="4004118" cy="2828996"/>
          </a:xfrm>
          <a:prstGeom prst="rect">
            <a:avLst/>
          </a:prstGeom>
        </p:spPr>
      </p:pic>
    </p:spTree>
    <p:extLst>
      <p:ext uri="{BB962C8B-B14F-4D97-AF65-F5344CB8AC3E}">
        <p14:creationId xmlns:p14="http://schemas.microsoft.com/office/powerpoint/2010/main" val="840459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is the network class?</a:t>
            </a:r>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Tree>
    <p:extLst>
      <p:ext uri="{BB962C8B-B14F-4D97-AF65-F5344CB8AC3E}">
        <p14:creationId xmlns:p14="http://schemas.microsoft.com/office/powerpoint/2010/main" val="1806868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is the network class?  </a:t>
            </a:r>
            <a:r>
              <a:rPr lang="en-US" dirty="0">
                <a:solidFill>
                  <a:srgbClr val="FF2121"/>
                </a:solidFill>
              </a:rPr>
              <a:t>Class B</a:t>
            </a:r>
          </a:p>
          <a:p>
            <a:pPr lvl="1"/>
            <a:r>
              <a:rPr lang="en-US" dirty="0"/>
              <a:t>What are the network bits?</a:t>
            </a:r>
          </a:p>
          <a:p>
            <a:pPr lvl="1"/>
            <a:r>
              <a:rPr lang="en-US" dirty="0"/>
              <a:t>What are the subnet bits? </a:t>
            </a:r>
          </a:p>
          <a:p>
            <a:pPr lvl="1"/>
            <a:r>
              <a:rPr lang="en-US" dirty="0"/>
              <a:t>How many subnets?</a:t>
            </a:r>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Tree>
    <p:extLst>
      <p:ext uri="{BB962C8B-B14F-4D97-AF65-F5344CB8AC3E}">
        <p14:creationId xmlns:p14="http://schemas.microsoft.com/office/powerpoint/2010/main" val="3575063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are network bits?  </a:t>
            </a:r>
            <a:r>
              <a:rPr lang="en-US" b="1" dirty="0">
                <a:solidFill>
                  <a:srgbClr val="FF2121"/>
                </a:solidFill>
              </a:rPr>
              <a:t>26</a:t>
            </a:r>
            <a:r>
              <a:rPr lang="en-US" dirty="0">
                <a:solidFill>
                  <a:srgbClr val="FF2121"/>
                </a:solidFill>
              </a:rPr>
              <a:t> = 16 network bits + 10 subnet bits</a:t>
            </a:r>
          </a:p>
          <a:p>
            <a:pPr lvl="1"/>
            <a:r>
              <a:rPr lang="en-US" dirty="0"/>
              <a:t>What are the subnet bits?  </a:t>
            </a:r>
            <a:r>
              <a:rPr lang="en-US" dirty="0">
                <a:solidFill>
                  <a:srgbClr val="FF0000"/>
                </a:solidFill>
              </a:rPr>
              <a:t>10 bits</a:t>
            </a:r>
          </a:p>
          <a:p>
            <a:pPr lvl="1"/>
            <a:r>
              <a:rPr lang="en-US" dirty="0"/>
              <a:t>How many subnets with 10 bits?  2</a:t>
            </a:r>
            <a:r>
              <a:rPr lang="en-US" baseline="44000" dirty="0"/>
              <a:t>10</a:t>
            </a:r>
            <a:r>
              <a:rPr lang="en-US" dirty="0"/>
              <a:t> = </a:t>
            </a:r>
            <a:r>
              <a:rPr lang="en-US" dirty="0">
                <a:solidFill>
                  <a:srgbClr val="FF0000"/>
                </a:solidFill>
              </a:rPr>
              <a:t>1,024</a:t>
            </a:r>
            <a:r>
              <a:rPr lang="en-US" dirty="0"/>
              <a:t> subnets</a:t>
            </a:r>
          </a:p>
          <a:p>
            <a:pPr marL="0" lvl="0" indent="0" algn="ctr" fontAlgn="auto">
              <a:spcBef>
                <a:spcPts val="0"/>
              </a:spcBef>
              <a:spcAft>
                <a:spcPts val="0"/>
              </a:spcAft>
              <a:buSzTx/>
              <a:buNone/>
              <a:defRPr/>
            </a:pPr>
            <a:r>
              <a:rPr lang="en-US" sz="1800" dirty="0">
                <a:solidFill>
                  <a:prstClr val="white"/>
                </a:solidFill>
                <a:latin typeface="Calibri"/>
              </a:rPr>
              <a:t>.11111111</a:t>
            </a:r>
          </a:p>
          <a:p>
            <a:pPr marL="0" lvl="0" indent="0" algn="ctr" fontAlgn="auto">
              <a:spcBef>
                <a:spcPts val="0"/>
              </a:spcBef>
              <a:spcAft>
                <a:spcPts val="0"/>
              </a:spcAft>
              <a:buSzTx/>
              <a:buNone/>
              <a:defRPr/>
            </a:pPr>
            <a:r>
              <a:rPr lang="en-US" sz="1800" dirty="0">
                <a:solidFill>
                  <a:prstClr val="white"/>
                </a:solidFill>
                <a:latin typeface="Calibri"/>
              </a:rPr>
              <a:t>.255</a:t>
            </a:r>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grpSp>
        <p:nvGrpSpPr>
          <p:cNvPr id="28" name="Group 27"/>
          <p:cNvGrpSpPr/>
          <p:nvPr/>
        </p:nvGrpSpPr>
        <p:grpSpPr>
          <a:xfrm>
            <a:off x="1126082" y="3682329"/>
            <a:ext cx="9694204" cy="1552442"/>
            <a:chOff x="85228" y="4433405"/>
            <a:chExt cx="9694204" cy="1552442"/>
          </a:xfrm>
        </p:grpSpPr>
        <p:grpSp>
          <p:nvGrpSpPr>
            <p:cNvPr id="29" name="Group 28"/>
            <p:cNvGrpSpPr/>
            <p:nvPr/>
          </p:nvGrpSpPr>
          <p:grpSpPr>
            <a:xfrm>
              <a:off x="2293268" y="4433405"/>
              <a:ext cx="7486164" cy="1552442"/>
              <a:chOff x="2293268" y="4433405"/>
              <a:chExt cx="7486164" cy="1552442"/>
            </a:xfrm>
          </p:grpSpPr>
          <p:sp>
            <p:nvSpPr>
              <p:cNvPr id="32" name="Rounded Rectangle 31"/>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33" name="Rounded Rectangle 32"/>
              <p:cNvSpPr/>
              <p:nvPr/>
            </p:nvSpPr>
            <p:spPr>
              <a:xfrm>
                <a:off x="6104010" y="44368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01000101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.69</a:t>
                </a:r>
              </a:p>
            </p:txBody>
          </p:sp>
          <p:sp>
            <p:nvSpPr>
              <p:cNvPr id="34" name="Rounded Rectangle 33"/>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.137</a:t>
                </a:r>
              </a:p>
            </p:txBody>
          </p:sp>
          <p:sp>
            <p:nvSpPr>
              <p:cNvPr id="35" name="Rounded Rectangle 34"/>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36" name="Rounded Rectangle 35"/>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7" name="Rounded Rectangle 36"/>
              <p:cNvSpPr/>
              <p:nvPr/>
            </p:nvSpPr>
            <p:spPr>
              <a:xfrm>
                <a:off x="7993360" y="527668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.192</a:t>
                </a:r>
              </a:p>
            </p:txBody>
          </p:sp>
          <p:sp>
            <p:nvSpPr>
              <p:cNvPr id="38" name="Rounded Rectangle 37"/>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9" name="Rounded Rectangle 38"/>
              <p:cNvSpPr/>
              <p:nvPr/>
            </p:nvSpPr>
            <p:spPr>
              <a:xfrm>
                <a:off x="6096000" y="52781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grpSp>
        <p:sp>
          <p:nvSpPr>
            <p:cNvPr id="30" name="Rectangle 29"/>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31" name="Rectangle 30"/>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
        <p:nvSpPr>
          <p:cNvPr id="44" name="Rounded Rectangle 43"/>
          <p:cNvSpPr/>
          <p:nvPr/>
        </p:nvSpPr>
        <p:spPr>
          <a:xfrm>
            <a:off x="9060647" y="4525602"/>
            <a:ext cx="531848"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45" name="TextBox 44"/>
          <p:cNvSpPr txBox="1"/>
          <p:nvPr/>
        </p:nvSpPr>
        <p:spPr>
          <a:xfrm>
            <a:off x="7406117" y="5666347"/>
            <a:ext cx="196566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10 subnet bits</a:t>
            </a:r>
          </a:p>
        </p:txBody>
      </p:sp>
      <p:sp>
        <p:nvSpPr>
          <p:cNvPr id="47" name="Right Brace 46"/>
          <p:cNvSpPr/>
          <p:nvPr/>
        </p:nvSpPr>
        <p:spPr>
          <a:xfrm rot="5400000">
            <a:off x="8170010" y="4289504"/>
            <a:ext cx="437881" cy="2407087"/>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546905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are the host bits?</a:t>
            </a:r>
            <a:r>
              <a:rPr lang="en-US" sz="1800" dirty="0">
                <a:solidFill>
                  <a:prstClr val="white"/>
                </a:solidFill>
                <a:latin typeface="Calibri"/>
              </a:rPr>
              <a:t>.11111111</a:t>
            </a:r>
          </a:p>
          <a:p>
            <a:pPr lvl="1"/>
            <a:r>
              <a:rPr lang="en-US" dirty="0">
                <a:solidFill>
                  <a:srgbClr val="000000"/>
                </a:solidFill>
              </a:rPr>
              <a:t>How many host per subnet? </a:t>
            </a:r>
          </a:p>
          <a:p>
            <a:pPr marL="0" lvl="0" indent="0" algn="ctr" fontAlgn="auto">
              <a:spcBef>
                <a:spcPts val="0"/>
              </a:spcBef>
              <a:spcAft>
                <a:spcPts val="0"/>
              </a:spcAft>
              <a:buSzTx/>
              <a:buNone/>
              <a:defRPr/>
            </a:pPr>
            <a:r>
              <a:rPr lang="en-US" sz="1800" dirty="0">
                <a:solidFill>
                  <a:prstClr val="white"/>
                </a:solidFill>
                <a:latin typeface="Calibri"/>
              </a:rPr>
              <a:t>.255</a:t>
            </a:r>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grpSp>
        <p:nvGrpSpPr>
          <p:cNvPr id="28" name="Group 27"/>
          <p:cNvGrpSpPr/>
          <p:nvPr/>
        </p:nvGrpSpPr>
        <p:grpSpPr>
          <a:xfrm>
            <a:off x="1126082" y="3682329"/>
            <a:ext cx="9694204" cy="1552442"/>
            <a:chOff x="85228" y="4433405"/>
            <a:chExt cx="9694204" cy="1552442"/>
          </a:xfrm>
        </p:grpSpPr>
        <p:grpSp>
          <p:nvGrpSpPr>
            <p:cNvPr id="29" name="Group 28"/>
            <p:cNvGrpSpPr/>
            <p:nvPr/>
          </p:nvGrpSpPr>
          <p:grpSpPr>
            <a:xfrm>
              <a:off x="2293268" y="4433405"/>
              <a:ext cx="7486164" cy="1552442"/>
              <a:chOff x="2293268" y="4433405"/>
              <a:chExt cx="7486164" cy="1552442"/>
            </a:xfrm>
          </p:grpSpPr>
          <p:sp>
            <p:nvSpPr>
              <p:cNvPr id="32" name="Rounded Rectangle 31"/>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33" name="Rounded Rectangle 32"/>
              <p:cNvSpPr/>
              <p:nvPr/>
            </p:nvSpPr>
            <p:spPr>
              <a:xfrm>
                <a:off x="6104010" y="44368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01000101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.69</a:t>
                </a:r>
              </a:p>
            </p:txBody>
          </p:sp>
          <p:sp>
            <p:nvSpPr>
              <p:cNvPr id="34" name="Rounded Rectangle 33"/>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.137</a:t>
                </a:r>
              </a:p>
            </p:txBody>
          </p:sp>
          <p:sp>
            <p:nvSpPr>
              <p:cNvPr id="35" name="Rounded Rectangle 34"/>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36" name="Rounded Rectangle 35"/>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7" name="Rounded Rectangle 36"/>
              <p:cNvSpPr/>
              <p:nvPr/>
            </p:nvSpPr>
            <p:spPr>
              <a:xfrm>
                <a:off x="7993360" y="527668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.192</a:t>
                </a:r>
              </a:p>
            </p:txBody>
          </p:sp>
          <p:sp>
            <p:nvSpPr>
              <p:cNvPr id="38" name="Rounded Rectangle 37"/>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9" name="Rounded Rectangle 38"/>
              <p:cNvSpPr/>
              <p:nvPr/>
            </p:nvSpPr>
            <p:spPr>
              <a:xfrm>
                <a:off x="6096000" y="52781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grpSp>
        <p:sp>
          <p:nvSpPr>
            <p:cNvPr id="30" name="Rectangle 29"/>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31" name="Rectangle 30"/>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
        <p:nvSpPr>
          <p:cNvPr id="40" name="Rounded Rectangle 39"/>
          <p:cNvSpPr/>
          <p:nvPr/>
        </p:nvSpPr>
        <p:spPr>
          <a:xfrm>
            <a:off x="9060647" y="4525602"/>
            <a:ext cx="531848"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3664291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are the host bits?   </a:t>
            </a:r>
            <a:r>
              <a:rPr lang="en-US" dirty="0">
                <a:solidFill>
                  <a:srgbClr val="FF0000"/>
                </a:solidFill>
              </a:rPr>
              <a:t>6 bits</a:t>
            </a:r>
          </a:p>
          <a:p>
            <a:pPr lvl="1"/>
            <a:r>
              <a:rPr lang="en-US" dirty="0"/>
              <a:t>How many host per subnet? 2</a:t>
            </a:r>
            <a:r>
              <a:rPr lang="en-US" baseline="44000" dirty="0"/>
              <a:t>6</a:t>
            </a:r>
            <a:r>
              <a:rPr lang="en-US" dirty="0"/>
              <a:t> = 64 – 2 = </a:t>
            </a:r>
            <a:r>
              <a:rPr lang="en-US" dirty="0">
                <a:solidFill>
                  <a:srgbClr val="FF0000"/>
                </a:solidFill>
              </a:rPr>
              <a:t>62 hosts</a:t>
            </a:r>
          </a:p>
          <a:p>
            <a:pPr marL="457200" lvl="1" indent="0">
              <a:buNone/>
            </a:pPr>
            <a:endParaRPr lang="en-US" dirty="0"/>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grpSp>
        <p:nvGrpSpPr>
          <p:cNvPr id="27" name="Group 26"/>
          <p:cNvGrpSpPr/>
          <p:nvPr/>
        </p:nvGrpSpPr>
        <p:grpSpPr>
          <a:xfrm>
            <a:off x="1126082" y="3682329"/>
            <a:ext cx="9694204" cy="1552442"/>
            <a:chOff x="85228" y="4433405"/>
            <a:chExt cx="9694204" cy="1552442"/>
          </a:xfrm>
        </p:grpSpPr>
        <p:grpSp>
          <p:nvGrpSpPr>
            <p:cNvPr id="28" name="Group 27"/>
            <p:cNvGrpSpPr/>
            <p:nvPr/>
          </p:nvGrpSpPr>
          <p:grpSpPr>
            <a:xfrm>
              <a:off x="2293268" y="4433405"/>
              <a:ext cx="7486164" cy="1552442"/>
              <a:chOff x="2293268" y="4433405"/>
              <a:chExt cx="7486164" cy="1552442"/>
            </a:xfrm>
          </p:grpSpPr>
          <p:sp>
            <p:nvSpPr>
              <p:cNvPr id="31" name="Rounded Rectangle 30"/>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32" name="Rounded Rectangle 31"/>
              <p:cNvSpPr/>
              <p:nvPr/>
            </p:nvSpPr>
            <p:spPr>
              <a:xfrm>
                <a:off x="6104010" y="44368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01000101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.69</a:t>
                </a:r>
              </a:p>
            </p:txBody>
          </p:sp>
          <p:sp>
            <p:nvSpPr>
              <p:cNvPr id="33" name="Rounded Rectangle 32"/>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.137</a:t>
                </a:r>
              </a:p>
            </p:txBody>
          </p:sp>
          <p:sp>
            <p:nvSpPr>
              <p:cNvPr id="34" name="Rounded Rectangle 33"/>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35" name="Rounded Rectangle 34"/>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6" name="Rounded Rectangle 35"/>
              <p:cNvSpPr/>
              <p:nvPr/>
            </p:nvSpPr>
            <p:spPr>
              <a:xfrm>
                <a:off x="7993360" y="527668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.192</a:t>
                </a:r>
              </a:p>
            </p:txBody>
          </p:sp>
          <p:sp>
            <p:nvSpPr>
              <p:cNvPr id="37" name="Rounded Rectangle 36"/>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8" name="Rounded Rectangle 37"/>
              <p:cNvSpPr/>
              <p:nvPr/>
            </p:nvSpPr>
            <p:spPr>
              <a:xfrm>
                <a:off x="6096000" y="52781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grpSp>
        <p:sp>
          <p:nvSpPr>
            <p:cNvPr id="29" name="Rectangle 28"/>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30" name="Rectangle 29"/>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
        <p:nvSpPr>
          <p:cNvPr id="39" name="Rounded Rectangle 38"/>
          <p:cNvSpPr/>
          <p:nvPr/>
        </p:nvSpPr>
        <p:spPr>
          <a:xfrm>
            <a:off x="9060647" y="4525602"/>
            <a:ext cx="531848"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40" name="TextBox 39"/>
          <p:cNvSpPr txBox="1"/>
          <p:nvPr/>
        </p:nvSpPr>
        <p:spPr>
          <a:xfrm>
            <a:off x="9297768" y="5824347"/>
            <a:ext cx="150239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6 host bits</a:t>
            </a:r>
          </a:p>
        </p:txBody>
      </p:sp>
      <p:sp>
        <p:nvSpPr>
          <p:cNvPr id="41" name="Right Brace 40"/>
          <p:cNvSpPr/>
          <p:nvPr/>
        </p:nvSpPr>
        <p:spPr>
          <a:xfrm rot="5400000">
            <a:off x="9987923" y="4991959"/>
            <a:ext cx="437881" cy="1203544"/>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666428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is the subnet ID?</a:t>
            </a:r>
            <a:endParaRPr lang="en-US" dirty="0">
              <a:solidFill>
                <a:srgbClr val="FF0000"/>
              </a:solidFill>
            </a:endParaRPr>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grpSp>
        <p:nvGrpSpPr>
          <p:cNvPr id="27" name="Group 26"/>
          <p:cNvGrpSpPr/>
          <p:nvPr/>
        </p:nvGrpSpPr>
        <p:grpSpPr>
          <a:xfrm>
            <a:off x="1126082" y="3682329"/>
            <a:ext cx="9694204" cy="1552442"/>
            <a:chOff x="85228" y="4433405"/>
            <a:chExt cx="9694204" cy="1552442"/>
          </a:xfrm>
        </p:grpSpPr>
        <p:grpSp>
          <p:nvGrpSpPr>
            <p:cNvPr id="28" name="Group 27"/>
            <p:cNvGrpSpPr/>
            <p:nvPr/>
          </p:nvGrpSpPr>
          <p:grpSpPr>
            <a:xfrm>
              <a:off x="2293268" y="4433405"/>
              <a:ext cx="7486164" cy="1552442"/>
              <a:chOff x="2293268" y="4433405"/>
              <a:chExt cx="7486164" cy="1552442"/>
            </a:xfrm>
          </p:grpSpPr>
          <p:sp>
            <p:nvSpPr>
              <p:cNvPr id="31" name="Rounded Rectangle 30"/>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32" name="Rounded Rectangle 31"/>
              <p:cNvSpPr/>
              <p:nvPr/>
            </p:nvSpPr>
            <p:spPr>
              <a:xfrm>
                <a:off x="6104010" y="44368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01000101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.69</a:t>
                </a:r>
              </a:p>
            </p:txBody>
          </p:sp>
          <p:sp>
            <p:nvSpPr>
              <p:cNvPr id="33" name="Rounded Rectangle 32"/>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.137</a:t>
                </a:r>
              </a:p>
            </p:txBody>
          </p:sp>
          <p:sp>
            <p:nvSpPr>
              <p:cNvPr id="34" name="Rounded Rectangle 33"/>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35" name="Rounded Rectangle 34"/>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6" name="Rounded Rectangle 35"/>
              <p:cNvSpPr/>
              <p:nvPr/>
            </p:nvSpPr>
            <p:spPr>
              <a:xfrm>
                <a:off x="7993360" y="527668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.192</a:t>
                </a:r>
              </a:p>
            </p:txBody>
          </p:sp>
          <p:sp>
            <p:nvSpPr>
              <p:cNvPr id="37" name="Rounded Rectangle 36"/>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8" name="Rounded Rectangle 37"/>
              <p:cNvSpPr/>
              <p:nvPr/>
            </p:nvSpPr>
            <p:spPr>
              <a:xfrm>
                <a:off x="6096000" y="52781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grpSp>
        <p:sp>
          <p:nvSpPr>
            <p:cNvPr id="29" name="Rectangle 28"/>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30" name="Rectangle 29"/>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
        <p:nvSpPr>
          <p:cNvPr id="39" name="Rounded Rectangle 38"/>
          <p:cNvSpPr/>
          <p:nvPr/>
        </p:nvSpPr>
        <p:spPr>
          <a:xfrm>
            <a:off x="9060647" y="4525602"/>
            <a:ext cx="531848"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28460673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is the subnet ID?  </a:t>
            </a:r>
            <a:r>
              <a:rPr lang="en-US" dirty="0">
                <a:solidFill>
                  <a:srgbClr val="FF0000"/>
                </a:solidFill>
              </a:rPr>
              <a:t>169.199.69.128</a:t>
            </a:r>
          </a:p>
          <a:p>
            <a:pPr lvl="1"/>
            <a:endParaRPr lang="en-US" dirty="0"/>
          </a:p>
          <a:p>
            <a:pPr lvl="1"/>
            <a:endParaRPr lang="en-US" dirty="0"/>
          </a:p>
          <a:p>
            <a:pPr lvl="1"/>
            <a:endParaRPr lang="en-US" dirty="0"/>
          </a:p>
          <a:p>
            <a:pPr lvl="1"/>
            <a:r>
              <a:rPr lang="en-US" dirty="0"/>
              <a:t>Binary method: use Boolean “AND” math </a:t>
            </a:r>
          </a:p>
          <a:p>
            <a:pPr lvl="1"/>
            <a:r>
              <a:rPr lang="en-US" dirty="0"/>
              <a:t>Magic number method</a:t>
            </a:r>
          </a:p>
          <a:p>
            <a:pPr lvl="2"/>
            <a:r>
              <a:rPr lang="en-US" dirty="0"/>
              <a:t>Magic # </a:t>
            </a:r>
            <a:r>
              <a:rPr lang="en-US" dirty="0">
                <a:solidFill>
                  <a:srgbClr val="0000FF"/>
                </a:solidFill>
              </a:rPr>
              <a:t>64</a:t>
            </a:r>
            <a:r>
              <a:rPr lang="en-US" dirty="0"/>
              <a:t>  divided into Octet of Interest </a:t>
            </a:r>
          </a:p>
          <a:p>
            <a:pPr lvl="2"/>
            <a:r>
              <a:rPr lang="en-US" dirty="0">
                <a:solidFill>
                  <a:srgbClr val="008000"/>
                </a:solidFill>
              </a:rPr>
              <a:t>137</a:t>
            </a:r>
            <a:r>
              <a:rPr lang="en-US" dirty="0"/>
              <a:t>/</a:t>
            </a:r>
            <a:r>
              <a:rPr lang="en-US" dirty="0">
                <a:solidFill>
                  <a:srgbClr val="0000FF"/>
                </a:solidFill>
              </a:rPr>
              <a:t>64</a:t>
            </a:r>
            <a:r>
              <a:rPr lang="en-US" dirty="0"/>
              <a:t> = 2 (</a:t>
            </a:r>
            <a:r>
              <a:rPr lang="en-US" dirty="0">
                <a:sym typeface="Wingdings" panose="05000000000000000000" pitchFamily="2" charset="2"/>
              </a:rPr>
              <a:t>use the whole number, dispose of the remainder)</a:t>
            </a:r>
          </a:p>
          <a:p>
            <a:pPr lvl="2"/>
            <a:r>
              <a:rPr lang="en-US" dirty="0">
                <a:sym typeface="Wingdings" panose="05000000000000000000" pitchFamily="2" charset="2"/>
              </a:rPr>
              <a:t>2 x 64 = </a:t>
            </a:r>
            <a:r>
              <a:rPr lang="en-US" dirty="0">
                <a:solidFill>
                  <a:srgbClr val="FF0000"/>
                </a:solidFill>
                <a:sym typeface="Wingdings" panose="05000000000000000000" pitchFamily="2" charset="2"/>
              </a:rPr>
              <a:t>128</a:t>
            </a:r>
            <a:endParaRPr lang="en-US" dirty="0">
              <a:solidFill>
                <a:srgbClr val="FF0000"/>
              </a:solidFill>
            </a:endParaRPr>
          </a:p>
        </p:txBody>
      </p:sp>
      <p:sp>
        <p:nvSpPr>
          <p:cNvPr id="27" name="TextBox 26"/>
          <p:cNvSpPr txBox="1"/>
          <p:nvPr/>
        </p:nvSpPr>
        <p:spPr>
          <a:xfrm>
            <a:off x="2233533" y="2549604"/>
            <a:ext cx="9142246" cy="110799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169.199.69.</a:t>
            </a:r>
            <a:r>
              <a:rPr kumimoji="0" lang="en-US" sz="2200" b="0" i="0" u="none" strike="noStrike" kern="1200" cap="none" spc="0" normalizeH="0" baseline="0" noProof="0" dirty="0">
                <a:ln>
                  <a:noFill/>
                </a:ln>
                <a:solidFill>
                  <a:srgbClr val="008000"/>
                </a:solidFill>
                <a:effectLst/>
                <a:uLnTx/>
                <a:uFillTx/>
                <a:latin typeface="Book Antiqua" panose="02040602050305030304" pitchFamily="18" charset="0"/>
                <a:ea typeface="+mn-ea"/>
                <a:cs typeface="+mn-cs"/>
              </a:rPr>
              <a:t>137</a:t>
            </a: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   1 0 1 0 1 0 0 1. 1 1 0 0 0 1 1 1. 0 1 0 0 0 1 0 1. 1 0 0 0 1 0 0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255.255.255.192: </a:t>
            </a:r>
            <a:r>
              <a:rPr kumimoji="0" lang="en-US" sz="2200" b="0" i="0" u="sng" strike="noStrike" kern="1200" cap="none" spc="0" normalizeH="0" baseline="0" noProof="0" dirty="0">
                <a:ln>
                  <a:noFill/>
                </a:ln>
                <a:solidFill>
                  <a:srgbClr val="000000"/>
                </a:solidFill>
                <a:effectLst/>
                <a:uLnTx/>
                <a:uFillTx/>
                <a:latin typeface="Book Antiqua" panose="02040602050305030304" pitchFamily="18" charset="0"/>
                <a:ea typeface="+mn-ea"/>
                <a:cs typeface="+mn-cs"/>
              </a:rPr>
              <a:t>1 1 1 1 1 1 1 1. 1 1 1 1 1 1 1 1. 1 1 1 1 1 1 1 1. 1 1 0 0 0 0 0 0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169.199.69.128:   1 0 1 0 1 0 0 1. 1 1 0 0 0 1 1 1. 0 1 0 0 0 1 0 1. 1 0 0 0 0 0 0 0</a:t>
            </a:r>
          </a:p>
        </p:txBody>
      </p:sp>
      <p:sp>
        <p:nvSpPr>
          <p:cNvPr id="4" name="TextBox 3"/>
          <p:cNvSpPr txBox="1"/>
          <p:nvPr/>
        </p:nvSpPr>
        <p:spPr>
          <a:xfrm>
            <a:off x="304800" y="2211050"/>
            <a:ext cx="1928733" cy="1446550"/>
          </a:xfrm>
          <a:prstGeom prst="rect">
            <a:avLst/>
          </a:prstGeom>
          <a:noFill/>
        </p:spPr>
        <p:txBody>
          <a:bodyPr wrap="non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C00000"/>
                </a:solidFill>
                <a:effectLst/>
                <a:uLnTx/>
                <a:uFillTx/>
                <a:latin typeface="Book Antiqua" panose="02040602050305030304" pitchFamily="18" charset="0"/>
                <a:ea typeface="+mn-ea"/>
                <a:cs typeface="+mn-cs"/>
              </a:rPr>
              <a:t>Boolean AND</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Book Antiqua" panose="02040602050305030304" pitchFamily="18" charset="0"/>
                <a:ea typeface="+mn-ea"/>
                <a:cs typeface="+mn-cs"/>
              </a:rPr>
              <a:t>Ip Address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Book Antiqua" panose="02040602050305030304" pitchFamily="18" charset="0"/>
                <a:ea typeface="+mn-ea"/>
                <a:cs typeface="+mn-cs"/>
              </a:rPr>
              <a:t>Subnet Mask</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Book Antiqua" panose="02040602050305030304" pitchFamily="18" charset="0"/>
                <a:ea typeface="+mn-ea"/>
                <a:cs typeface="+mn-cs"/>
              </a:rPr>
              <a:t>Subnet ID</a:t>
            </a:r>
          </a:p>
        </p:txBody>
      </p:sp>
    </p:spTree>
    <p:extLst>
      <p:ext uri="{BB962C8B-B14F-4D97-AF65-F5344CB8AC3E}">
        <p14:creationId xmlns:p14="http://schemas.microsoft.com/office/powerpoint/2010/main" val="956838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is the broadcast address?</a:t>
            </a:r>
            <a:endParaRPr lang="en-US" dirty="0">
              <a:solidFill>
                <a:srgbClr val="FF0000"/>
              </a:solidFill>
            </a:endParaRPr>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grpSp>
        <p:nvGrpSpPr>
          <p:cNvPr id="27" name="Group 26"/>
          <p:cNvGrpSpPr/>
          <p:nvPr/>
        </p:nvGrpSpPr>
        <p:grpSpPr>
          <a:xfrm>
            <a:off x="1126082" y="3682329"/>
            <a:ext cx="9694204" cy="1552442"/>
            <a:chOff x="85228" y="4433405"/>
            <a:chExt cx="9694204" cy="1552442"/>
          </a:xfrm>
        </p:grpSpPr>
        <p:grpSp>
          <p:nvGrpSpPr>
            <p:cNvPr id="28" name="Group 27"/>
            <p:cNvGrpSpPr/>
            <p:nvPr/>
          </p:nvGrpSpPr>
          <p:grpSpPr>
            <a:xfrm>
              <a:off x="2293268" y="4433405"/>
              <a:ext cx="7486164" cy="1552442"/>
              <a:chOff x="2293268" y="4433405"/>
              <a:chExt cx="7486164" cy="1552442"/>
            </a:xfrm>
          </p:grpSpPr>
          <p:sp>
            <p:nvSpPr>
              <p:cNvPr id="31" name="Rounded Rectangle 30"/>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32" name="Rounded Rectangle 31"/>
              <p:cNvSpPr/>
              <p:nvPr/>
            </p:nvSpPr>
            <p:spPr>
              <a:xfrm>
                <a:off x="6104010" y="44368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01000101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.69</a:t>
                </a:r>
              </a:p>
            </p:txBody>
          </p:sp>
          <p:sp>
            <p:nvSpPr>
              <p:cNvPr id="33" name="Rounded Rectangle 32"/>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.137</a:t>
                </a:r>
              </a:p>
            </p:txBody>
          </p:sp>
          <p:sp>
            <p:nvSpPr>
              <p:cNvPr id="34" name="Rounded Rectangle 33"/>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35" name="Rounded Rectangle 34"/>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6" name="Rounded Rectangle 35"/>
              <p:cNvSpPr/>
              <p:nvPr/>
            </p:nvSpPr>
            <p:spPr>
              <a:xfrm>
                <a:off x="7993360" y="527668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.192</a:t>
                </a:r>
              </a:p>
            </p:txBody>
          </p:sp>
          <p:sp>
            <p:nvSpPr>
              <p:cNvPr id="37" name="Rounded Rectangle 36"/>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8" name="Rounded Rectangle 37"/>
              <p:cNvSpPr/>
              <p:nvPr/>
            </p:nvSpPr>
            <p:spPr>
              <a:xfrm>
                <a:off x="6096000" y="52781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grpSp>
        <p:sp>
          <p:nvSpPr>
            <p:cNvPr id="29" name="Rectangle 28"/>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30" name="Rectangle 29"/>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
        <p:nvSpPr>
          <p:cNvPr id="39" name="Rounded Rectangle 38"/>
          <p:cNvSpPr/>
          <p:nvPr/>
        </p:nvSpPr>
        <p:spPr>
          <a:xfrm>
            <a:off x="9060647" y="4525602"/>
            <a:ext cx="531848"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1773300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is the broadcast address?  </a:t>
            </a:r>
            <a:r>
              <a:rPr lang="en-US" dirty="0">
                <a:solidFill>
                  <a:srgbClr val="FF0000"/>
                </a:solidFill>
              </a:rPr>
              <a:t>169.199.69.191</a:t>
            </a:r>
          </a:p>
          <a:p>
            <a:pPr lvl="2"/>
            <a:r>
              <a:rPr lang="en-US" dirty="0"/>
              <a:t>Use the magic number of 64 and add to the subnet ID, then subtract 1</a:t>
            </a:r>
          </a:p>
          <a:p>
            <a:pPr lvl="2"/>
            <a:r>
              <a:rPr lang="en-US" dirty="0"/>
              <a:t>Can also add </a:t>
            </a:r>
            <a:r>
              <a:rPr lang="en-US" b="1" dirty="0">
                <a:solidFill>
                  <a:srgbClr val="C00000"/>
                </a:solidFill>
              </a:rPr>
              <a:t>wildcard</a:t>
            </a:r>
            <a:r>
              <a:rPr lang="en-US" dirty="0"/>
              <a:t> to subnet ID (</a:t>
            </a:r>
            <a:r>
              <a:rPr lang="en-US" b="1" dirty="0">
                <a:solidFill>
                  <a:srgbClr val="C00000"/>
                </a:solidFill>
              </a:rPr>
              <a:t>0.0.0.63</a:t>
            </a:r>
            <a:r>
              <a:rPr lang="en-US" dirty="0"/>
              <a:t> + 169.199.69.128 = 169.199.69.191)</a:t>
            </a:r>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
        <p:nvSpPr>
          <p:cNvPr id="27" name="TextBox 26"/>
          <p:cNvSpPr txBox="1"/>
          <p:nvPr/>
        </p:nvSpPr>
        <p:spPr>
          <a:xfrm>
            <a:off x="1371600" y="3733800"/>
            <a:ext cx="10278198" cy="178510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Determine wildcard by subtracting subnet mask from 255.255.255.255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255.255.255.255</a:t>
            </a: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2200" b="0" i="0" u="sng" strike="noStrike" kern="1200" cap="none" spc="0" normalizeH="0" baseline="0" noProof="0" dirty="0">
                <a:ln>
                  <a:noFill/>
                </a:ln>
                <a:solidFill>
                  <a:srgbClr val="000000"/>
                </a:solidFill>
                <a:effectLst/>
                <a:uLnTx/>
                <a:uFillTx/>
                <a:latin typeface="Elephant" panose="02020904090505020303" pitchFamily="18" charset="0"/>
                <a:ea typeface="+mn-ea"/>
                <a:cs typeface="+mn-cs"/>
              </a:rPr>
              <a:t>255.255.255.192</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Subnet Mask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a:t>
            </a: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0  .   0   .  0   .  63              Wildcard Mask</a:t>
            </a:r>
          </a:p>
        </p:txBody>
      </p:sp>
      <p:cxnSp>
        <p:nvCxnSpPr>
          <p:cNvPr id="5" name="Straight Arrow Connector 4"/>
          <p:cNvCxnSpPr/>
          <p:nvPr/>
        </p:nvCxnSpPr>
        <p:spPr>
          <a:xfrm flipH="1">
            <a:off x="4406900" y="4953000"/>
            <a:ext cx="8636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406900" y="5283200"/>
            <a:ext cx="8636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277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169.199.69.137  255.255.255.192</a:t>
            </a:r>
          </a:p>
          <a:p>
            <a:pPr lvl="1"/>
            <a:r>
              <a:rPr lang="en-US" dirty="0"/>
              <a:t>What is the host range?</a:t>
            </a:r>
            <a:endParaRPr lang="en-US" dirty="0">
              <a:solidFill>
                <a:srgbClr val="FF0000"/>
              </a:solidFill>
            </a:endParaRPr>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grpSp>
        <p:nvGrpSpPr>
          <p:cNvPr id="27" name="Group 26"/>
          <p:cNvGrpSpPr/>
          <p:nvPr/>
        </p:nvGrpSpPr>
        <p:grpSpPr>
          <a:xfrm>
            <a:off x="1126082" y="3682329"/>
            <a:ext cx="9694204" cy="1552442"/>
            <a:chOff x="85228" y="4433405"/>
            <a:chExt cx="9694204" cy="1552442"/>
          </a:xfrm>
        </p:grpSpPr>
        <p:grpSp>
          <p:nvGrpSpPr>
            <p:cNvPr id="28" name="Group 27"/>
            <p:cNvGrpSpPr/>
            <p:nvPr/>
          </p:nvGrpSpPr>
          <p:grpSpPr>
            <a:xfrm>
              <a:off x="2293268" y="4433405"/>
              <a:ext cx="7486164" cy="1552442"/>
              <a:chOff x="2293268" y="4433405"/>
              <a:chExt cx="7486164" cy="1552442"/>
            </a:xfrm>
          </p:grpSpPr>
          <p:sp>
            <p:nvSpPr>
              <p:cNvPr id="31" name="Rounded Rectangle 30"/>
              <p:cNvSpPr/>
              <p:nvPr/>
            </p:nvSpPr>
            <p:spPr>
              <a:xfrm>
                <a:off x="2293268" y="443340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10101001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169</a:t>
                </a:r>
              </a:p>
            </p:txBody>
          </p:sp>
          <p:sp>
            <p:nvSpPr>
              <p:cNvPr id="32" name="Rounded Rectangle 31"/>
              <p:cNvSpPr/>
              <p:nvPr/>
            </p:nvSpPr>
            <p:spPr>
              <a:xfrm>
                <a:off x="6104010" y="44368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01000101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.69</a:t>
                </a:r>
              </a:p>
            </p:txBody>
          </p:sp>
          <p:sp>
            <p:nvSpPr>
              <p:cNvPr id="33" name="Rounded Rectangle 32"/>
              <p:cNvSpPr/>
              <p:nvPr/>
            </p:nvSpPr>
            <p:spPr>
              <a:xfrm>
                <a:off x="7993361" y="4434845"/>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10001001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.137</a:t>
                </a:r>
              </a:p>
            </p:txBody>
          </p:sp>
          <p:sp>
            <p:nvSpPr>
              <p:cNvPr id="34" name="Rounded Rectangle 33"/>
              <p:cNvSpPr/>
              <p:nvPr/>
            </p:nvSpPr>
            <p:spPr>
              <a:xfrm>
                <a:off x="4198639" y="4434845"/>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.199</a:t>
                </a:r>
              </a:p>
            </p:txBody>
          </p:sp>
          <p:sp>
            <p:nvSpPr>
              <p:cNvPr id="35" name="Rounded Rectangle 34"/>
              <p:cNvSpPr/>
              <p:nvPr/>
            </p:nvSpPr>
            <p:spPr>
              <a:xfrm>
                <a:off x="2293268" y="527668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6" name="Rounded Rectangle 35"/>
              <p:cNvSpPr/>
              <p:nvPr/>
            </p:nvSpPr>
            <p:spPr>
              <a:xfrm>
                <a:off x="7993360" y="5276680"/>
                <a:ext cx="1786071" cy="707727"/>
              </a:xfrm>
              <a:prstGeom prst="roundRect">
                <a:avLst/>
              </a:prstGeom>
              <a:solidFill>
                <a:srgbClr val="63A55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11000000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.192</a:t>
                </a:r>
              </a:p>
            </p:txBody>
          </p:sp>
          <p:sp>
            <p:nvSpPr>
              <p:cNvPr id="37" name="Rounded Rectangle 36"/>
              <p:cNvSpPr/>
              <p:nvPr/>
            </p:nvSpPr>
            <p:spPr>
              <a:xfrm>
                <a:off x="4198639" y="5278120"/>
                <a:ext cx="1786071" cy="707727"/>
              </a:xfrm>
              <a:prstGeom prst="roundRect">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sp>
            <p:nvSpPr>
              <p:cNvPr id="38" name="Rounded Rectangle 37"/>
              <p:cNvSpPr/>
              <p:nvPr/>
            </p:nvSpPr>
            <p:spPr>
              <a:xfrm>
                <a:off x="6096000" y="5278120"/>
                <a:ext cx="1786071"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11111111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.255</a:t>
                </a:r>
              </a:p>
            </p:txBody>
          </p:sp>
        </p:grpSp>
        <p:sp>
          <p:nvSpPr>
            <p:cNvPr id="29" name="Rectangle 28"/>
            <p:cNvSpPr/>
            <p:nvPr/>
          </p:nvSpPr>
          <p:spPr>
            <a:xfrm>
              <a:off x="394607" y="4556435"/>
              <a:ext cx="1898661"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IP Address</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30" name="Rectangle 29"/>
            <p:cNvSpPr/>
            <p:nvPr/>
          </p:nvSpPr>
          <p:spPr>
            <a:xfrm>
              <a:off x="85228" y="5399710"/>
              <a:ext cx="2208040"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endParaRPr kumimoji="0" lang="en-US" sz="2400" b="0" i="0" u="none" strike="noStrike" kern="1200" cap="none" spc="0" normalizeH="0" baseline="0" noProof="0" dirty="0">
                <a:ln>
                  <a:noFill/>
                </a:ln>
                <a:solidFill>
                  <a:srgbClr val="C00000"/>
                </a:solidFill>
                <a:effectLst/>
                <a:uLnTx/>
                <a:uFillTx/>
                <a:latin typeface="Arial" charset="0"/>
                <a:ea typeface="+mn-ea"/>
                <a:cs typeface="+mn-cs"/>
              </a:endParaRPr>
            </a:p>
          </p:txBody>
        </p:sp>
      </p:grpSp>
      <p:sp>
        <p:nvSpPr>
          <p:cNvPr id="39" name="Rounded Rectangle 38"/>
          <p:cNvSpPr/>
          <p:nvPr/>
        </p:nvSpPr>
        <p:spPr>
          <a:xfrm>
            <a:off x="9060647" y="4525602"/>
            <a:ext cx="531848" cy="707727"/>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11</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1744063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IPv4 Structure</a:t>
            </a:r>
          </a:p>
        </p:txBody>
      </p:sp>
      <p:sp>
        <p:nvSpPr>
          <p:cNvPr id="3" name="Content Placeholder 2"/>
          <p:cNvSpPr>
            <a:spLocks noGrp="1"/>
          </p:cNvSpPr>
          <p:nvPr>
            <p:ph idx="1"/>
          </p:nvPr>
        </p:nvSpPr>
        <p:spPr/>
        <p:txBody>
          <a:bodyPr/>
          <a:lstStyle/>
          <a:p>
            <a:r>
              <a:rPr lang="en-US" dirty="0"/>
              <a:t>The IPv4 address</a:t>
            </a:r>
          </a:p>
          <a:p>
            <a:pPr lvl="1"/>
            <a:r>
              <a:rPr lang="en-US" dirty="0"/>
              <a:t>IP version 4 address consists of 32 bits</a:t>
            </a:r>
          </a:p>
          <a:p>
            <a:pPr lvl="1"/>
            <a:r>
              <a:rPr lang="en-US" dirty="0"/>
              <a:t>Grouped into 4 bytes or “octets”</a:t>
            </a:r>
          </a:p>
          <a:p>
            <a:pPr lvl="1"/>
            <a:r>
              <a:rPr lang="en-US" dirty="0"/>
              <a:t>We use dotted decimal notation to represent IP addresses</a:t>
            </a:r>
          </a:p>
          <a:p>
            <a:pPr lvl="1"/>
            <a:endParaRPr lang="en-US" dirty="0"/>
          </a:p>
          <a:p>
            <a:pPr lvl="1"/>
            <a:endParaRPr lang="en-US" dirty="0"/>
          </a:p>
          <a:p>
            <a:pPr marL="457200" lvl="1" indent="0">
              <a:buNone/>
            </a:pPr>
            <a:endParaRPr lang="en-US" dirty="0"/>
          </a:p>
        </p:txBody>
      </p:sp>
      <p:sp>
        <p:nvSpPr>
          <p:cNvPr id="5" name="TextBox 4"/>
          <p:cNvSpPr txBox="1"/>
          <p:nvPr/>
        </p:nvSpPr>
        <p:spPr>
          <a:xfrm>
            <a:off x="455271" y="3895600"/>
            <a:ext cx="8174033" cy="156966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rial" charset="0"/>
                <a:ea typeface="+mn-ea"/>
                <a:cs typeface="+mn-cs"/>
              </a:rPr>
              <a:t>  10101000.11000111.01000100.10001001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3200" b="0" i="0" u="none" strike="noStrike" kern="1200" cap="none" spc="0" normalizeH="0" baseline="0" noProof="0" dirty="0">
                <a:ln>
                  <a:noFill/>
                </a:ln>
                <a:solidFill>
                  <a:srgbClr val="000099"/>
                </a:solidFill>
                <a:effectLst/>
                <a:uLnTx/>
                <a:uFillTx/>
                <a:latin typeface="Arial" charset="0"/>
                <a:ea typeface="+mn-ea"/>
                <a:cs typeface="+mn-cs"/>
              </a:rPr>
              <a:t>168  .	199	.	68	 . 	137</a:t>
            </a:r>
          </a:p>
        </p:txBody>
      </p:sp>
      <p:pic>
        <p:nvPicPr>
          <p:cNvPr id="4" name="Picture 3"/>
          <p:cNvPicPr>
            <a:picLocks noChangeAspect="1"/>
          </p:cNvPicPr>
          <p:nvPr/>
        </p:nvPicPr>
        <p:blipFill>
          <a:blip r:embed="rId3"/>
          <a:stretch>
            <a:fillRect/>
          </a:stretch>
        </p:blipFill>
        <p:spPr>
          <a:xfrm>
            <a:off x="9094428" y="3530278"/>
            <a:ext cx="2943243" cy="2310445"/>
          </a:xfrm>
          <a:prstGeom prst="rect">
            <a:avLst/>
          </a:prstGeom>
        </p:spPr>
      </p:pic>
    </p:spTree>
    <p:extLst>
      <p:ext uri="{BB962C8B-B14F-4D97-AF65-F5344CB8AC3E}">
        <p14:creationId xmlns:p14="http://schemas.microsoft.com/office/powerpoint/2010/main" val="3050207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a:xfrm>
            <a:off x="304800" y="1143000"/>
            <a:ext cx="11582400" cy="2400300"/>
          </a:xfrm>
        </p:spPr>
        <p:txBody>
          <a:bodyPr/>
          <a:lstStyle/>
          <a:p>
            <a:r>
              <a:rPr lang="en-US" dirty="0"/>
              <a:t>169.199.69.137  255.255.255.192</a:t>
            </a:r>
          </a:p>
          <a:p>
            <a:pPr lvl="1"/>
            <a:r>
              <a:rPr lang="en-US" dirty="0"/>
              <a:t>What is the host range?  </a:t>
            </a:r>
            <a:r>
              <a:rPr lang="en-US" dirty="0">
                <a:solidFill>
                  <a:srgbClr val="FF0000"/>
                </a:solidFill>
              </a:rPr>
              <a:t>169.199.69.129 to 190</a:t>
            </a:r>
          </a:p>
          <a:p>
            <a:pPr lvl="2"/>
            <a:r>
              <a:rPr lang="en-US" dirty="0"/>
              <a:t>Add 1 to the subnet ID to determine the first host on this subnetwork</a:t>
            </a:r>
          </a:p>
          <a:p>
            <a:pPr lvl="2"/>
            <a:r>
              <a:rPr lang="en-US" dirty="0"/>
              <a:t>Subtract 1 from the broadcast address</a:t>
            </a:r>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
        <p:nvSpPr>
          <p:cNvPr id="27" name="TextBox 26"/>
          <p:cNvSpPr txBox="1"/>
          <p:nvPr/>
        </p:nvSpPr>
        <p:spPr>
          <a:xfrm>
            <a:off x="1828800" y="3886200"/>
            <a:ext cx="3334567" cy="14465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Subnet ID: 169.199.69.128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                   </a:t>
            </a:r>
            <a:r>
              <a:rPr kumimoji="0" lang="en-US" sz="2200" b="0" i="0" u="sng" strike="noStrike" kern="1200" cap="none" spc="0" normalizeH="0" baseline="0" noProof="0" dirty="0">
                <a:ln>
                  <a:noFill/>
                </a:ln>
                <a:solidFill>
                  <a:srgbClr val="000000"/>
                </a:solidFill>
                <a:effectLst/>
                <a:uLnTx/>
                <a:uFillTx/>
                <a:latin typeface="Book Antiqua" panose="02040602050305030304" pitchFamily="18" charset="0"/>
                <a:ea typeface="+mn-ea"/>
                <a:cs typeface="+mn-cs"/>
              </a:rPr>
              <a: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First host:  </a:t>
            </a:r>
            <a:r>
              <a:rPr kumimoji="0" lang="en-US" sz="2200" b="0" i="0" u="none" strike="noStrike" kern="1200" cap="none" spc="0" normalizeH="0" baseline="0" noProof="0" dirty="0">
                <a:ln>
                  <a:noFill/>
                </a:ln>
                <a:solidFill>
                  <a:srgbClr val="FF0000"/>
                </a:solidFill>
                <a:effectLst/>
                <a:uLnTx/>
                <a:uFillTx/>
                <a:latin typeface="Book Antiqua" panose="02040602050305030304" pitchFamily="18" charset="0"/>
                <a:ea typeface="+mn-ea"/>
                <a:cs typeface="+mn-cs"/>
              </a:rPr>
              <a:t>169.199.69.129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          </a:t>
            </a:r>
          </a:p>
        </p:txBody>
      </p:sp>
      <p:sp>
        <p:nvSpPr>
          <p:cNvPr id="28" name="TextBox 27"/>
          <p:cNvSpPr txBox="1"/>
          <p:nvPr/>
        </p:nvSpPr>
        <p:spPr>
          <a:xfrm>
            <a:off x="5791200" y="3886200"/>
            <a:ext cx="3320140" cy="14465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Broadcast: 169.199.69.191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                   </a:t>
            </a:r>
            <a:r>
              <a:rPr kumimoji="0" lang="en-US" sz="2200" b="0" i="0" u="sng" strike="noStrike" kern="1200" cap="none" spc="0" normalizeH="0" baseline="0" noProof="0" dirty="0">
                <a:ln>
                  <a:noFill/>
                </a:ln>
                <a:solidFill>
                  <a:srgbClr val="000000"/>
                </a:solidFill>
                <a:effectLst/>
                <a:uLnTx/>
                <a:uFillTx/>
                <a:latin typeface="Book Antiqua" panose="02040602050305030304" pitchFamily="18" charset="0"/>
                <a:ea typeface="+mn-ea"/>
                <a:cs typeface="+mn-cs"/>
              </a:rPr>
              <a:t>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Last host:  </a:t>
            </a:r>
            <a:r>
              <a:rPr kumimoji="0" lang="en-US" sz="2200" b="0" i="0" u="none" strike="noStrike" kern="1200" cap="none" spc="0" normalizeH="0" baseline="0" noProof="0" dirty="0">
                <a:ln>
                  <a:noFill/>
                </a:ln>
                <a:solidFill>
                  <a:srgbClr val="FF0000"/>
                </a:solidFill>
                <a:effectLst/>
                <a:uLnTx/>
                <a:uFillTx/>
                <a:latin typeface="Book Antiqua" panose="02040602050305030304" pitchFamily="18" charset="0"/>
                <a:ea typeface="+mn-ea"/>
                <a:cs typeface="+mn-cs"/>
              </a:rPr>
              <a:t>169.199.69.190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Book Antiqua" panose="02040602050305030304" pitchFamily="18" charset="0"/>
                <a:ea typeface="+mn-ea"/>
                <a:cs typeface="+mn-cs"/>
              </a:rPr>
              <a:t>          </a:t>
            </a:r>
          </a:p>
        </p:txBody>
      </p:sp>
    </p:spTree>
    <p:extLst>
      <p:ext uri="{BB962C8B-B14F-4D97-AF65-F5344CB8AC3E}">
        <p14:creationId xmlns:p14="http://schemas.microsoft.com/office/powerpoint/2010/main" val="492982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Given an IP address and subnet mask determine:</a:t>
            </a:r>
          </a:p>
          <a:p>
            <a:pPr lvl="1"/>
            <a:r>
              <a:rPr lang="en-US" dirty="0"/>
              <a:t>The network class		</a:t>
            </a:r>
            <a:r>
              <a:rPr lang="en-US" dirty="0">
                <a:solidFill>
                  <a:srgbClr val="FF0000"/>
                </a:solidFill>
              </a:rPr>
              <a:t>Class B</a:t>
            </a:r>
          </a:p>
          <a:p>
            <a:pPr lvl="1"/>
            <a:r>
              <a:rPr lang="en-US" dirty="0"/>
              <a:t>The network bits		</a:t>
            </a:r>
            <a:r>
              <a:rPr lang="en-US" dirty="0">
                <a:solidFill>
                  <a:srgbClr val="FF0000"/>
                </a:solidFill>
              </a:rPr>
              <a:t>26 = 16 network + 10 subnet</a:t>
            </a:r>
          </a:p>
          <a:p>
            <a:pPr lvl="1"/>
            <a:r>
              <a:rPr lang="en-US" dirty="0"/>
              <a:t>The host bits			</a:t>
            </a:r>
            <a:r>
              <a:rPr lang="en-US" dirty="0">
                <a:solidFill>
                  <a:srgbClr val="FF0000"/>
                </a:solidFill>
              </a:rPr>
              <a:t>6</a:t>
            </a:r>
          </a:p>
          <a:p>
            <a:pPr lvl="1"/>
            <a:r>
              <a:rPr lang="en-US" dirty="0"/>
              <a:t>The subnet ID		</a:t>
            </a:r>
            <a:r>
              <a:rPr lang="en-US" dirty="0">
                <a:solidFill>
                  <a:srgbClr val="FF0000"/>
                </a:solidFill>
              </a:rPr>
              <a:t>169.199.69.128</a:t>
            </a:r>
          </a:p>
          <a:p>
            <a:pPr lvl="1"/>
            <a:r>
              <a:rPr lang="en-US" dirty="0"/>
              <a:t>The broadcast address	</a:t>
            </a:r>
            <a:r>
              <a:rPr lang="en-US" dirty="0">
                <a:solidFill>
                  <a:srgbClr val="FF0000"/>
                </a:solidFill>
              </a:rPr>
              <a:t>169.199.69.191</a:t>
            </a:r>
          </a:p>
          <a:p>
            <a:pPr lvl="1"/>
            <a:r>
              <a:rPr lang="en-US" dirty="0"/>
              <a:t>The host range		</a:t>
            </a:r>
            <a:r>
              <a:rPr lang="en-US" dirty="0">
                <a:solidFill>
                  <a:srgbClr val="FF0000"/>
                </a:solidFill>
              </a:rPr>
              <a:t>169.199.69. 129 - 190</a:t>
            </a:r>
          </a:p>
          <a:p>
            <a:pPr lvl="1"/>
            <a:endParaRPr lang="en-US" dirty="0"/>
          </a:p>
          <a:p>
            <a:pPr lvl="1"/>
            <a:endParaRPr lang="en-US" dirty="0"/>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spTree>
    <p:extLst>
      <p:ext uri="{BB962C8B-B14F-4D97-AF65-F5344CB8AC3E}">
        <p14:creationId xmlns:p14="http://schemas.microsoft.com/office/powerpoint/2010/main" val="1241915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p:txBody>
          <a:bodyPr/>
          <a:lstStyle/>
          <a:p>
            <a:r>
              <a:rPr lang="en-US" dirty="0"/>
              <a:t>Complete exercise #6</a:t>
            </a:r>
          </a:p>
          <a:p>
            <a:pPr lvl="1"/>
            <a:r>
              <a:rPr lang="en-US" dirty="0"/>
              <a:t>First determine the IP address class</a:t>
            </a:r>
          </a:p>
          <a:p>
            <a:pPr lvl="1"/>
            <a:r>
              <a:rPr lang="en-US" dirty="0"/>
              <a:t>Determine the subnet ID</a:t>
            </a:r>
          </a:p>
          <a:p>
            <a:pPr lvl="1"/>
            <a:r>
              <a:rPr lang="en-US" dirty="0"/>
              <a:t>Determine the broadcast address</a:t>
            </a:r>
          </a:p>
          <a:p>
            <a:pPr lvl="1"/>
            <a:r>
              <a:rPr lang="en-US" dirty="0"/>
              <a:t>Determine the first &amp; last host</a:t>
            </a:r>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2205037" y="3817857"/>
            <a:ext cx="2862263" cy="2182893"/>
          </a:xfrm>
          <a:prstGeom prst="rect">
            <a:avLst/>
          </a:prstGeom>
        </p:spPr>
      </p:pic>
      <p:pic>
        <p:nvPicPr>
          <p:cNvPr id="5" name="Picture 4"/>
          <p:cNvPicPr>
            <a:picLocks noChangeAspect="1"/>
          </p:cNvPicPr>
          <p:nvPr/>
        </p:nvPicPr>
        <p:blipFill>
          <a:blip r:embed="rId4"/>
          <a:stretch>
            <a:fillRect/>
          </a:stretch>
        </p:blipFill>
        <p:spPr>
          <a:xfrm>
            <a:off x="6921500" y="3143250"/>
            <a:ext cx="3810000" cy="2857500"/>
          </a:xfrm>
          <a:prstGeom prst="rect">
            <a:avLst/>
          </a:prstGeom>
        </p:spPr>
      </p:pic>
    </p:spTree>
    <p:extLst>
      <p:ext uri="{BB962C8B-B14F-4D97-AF65-F5344CB8AC3E}">
        <p14:creationId xmlns:p14="http://schemas.microsoft.com/office/powerpoint/2010/main" val="1922132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Address Translation (NAT)</a:t>
            </a:r>
          </a:p>
        </p:txBody>
      </p:sp>
      <p:sp>
        <p:nvSpPr>
          <p:cNvPr id="3" name="Content Placeholder 2"/>
          <p:cNvSpPr>
            <a:spLocks noGrp="1"/>
          </p:cNvSpPr>
          <p:nvPr>
            <p:ph idx="1"/>
          </p:nvPr>
        </p:nvSpPr>
        <p:spPr>
          <a:xfrm>
            <a:off x="304800" y="1143000"/>
            <a:ext cx="11582400" cy="2426465"/>
          </a:xfrm>
        </p:spPr>
        <p:txBody>
          <a:bodyPr/>
          <a:lstStyle/>
          <a:p>
            <a:r>
              <a:rPr lang="en-US" dirty="0"/>
              <a:t>Network Address Translation (NAT)</a:t>
            </a:r>
          </a:p>
          <a:p>
            <a:pPr lvl="1"/>
            <a:r>
              <a:rPr lang="en-US" altLang="en-US" dirty="0"/>
              <a:t>Enables devices using a private IP address to access public networks</a:t>
            </a:r>
          </a:p>
          <a:p>
            <a:pPr lvl="1"/>
            <a:r>
              <a:rPr lang="en-US" altLang="en-US" dirty="0"/>
              <a:t>Helps reduce public IP address consumption</a:t>
            </a:r>
          </a:p>
          <a:p>
            <a:pPr lvl="1"/>
            <a:r>
              <a:rPr lang="en-US" altLang="en-US" dirty="0"/>
              <a:t>Hides private addresses from outsiders</a:t>
            </a:r>
            <a:endParaRPr lang="en-US" dirty="0"/>
          </a:p>
        </p:txBody>
      </p:sp>
      <p:pic>
        <p:nvPicPr>
          <p:cNvPr id="5" name="Picture 4"/>
          <p:cNvPicPr>
            <a:picLocks noChangeAspect="1"/>
          </p:cNvPicPr>
          <p:nvPr/>
        </p:nvPicPr>
        <p:blipFill>
          <a:blip r:embed="rId3"/>
          <a:stretch>
            <a:fillRect/>
          </a:stretch>
        </p:blipFill>
        <p:spPr>
          <a:xfrm>
            <a:off x="3380341" y="3183184"/>
            <a:ext cx="5431317" cy="3055117"/>
          </a:xfrm>
          <a:prstGeom prst="rect">
            <a:avLst/>
          </a:prstGeom>
        </p:spPr>
      </p:pic>
      <p:sp>
        <p:nvSpPr>
          <p:cNvPr id="6" name="TextBox 5"/>
          <p:cNvSpPr txBox="1"/>
          <p:nvPr/>
        </p:nvSpPr>
        <p:spPr>
          <a:xfrm>
            <a:off x="377734" y="4387576"/>
            <a:ext cx="2563394"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Private LAN using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private IP addresses</a:t>
            </a:r>
          </a:p>
        </p:txBody>
      </p:sp>
      <p:sp>
        <p:nvSpPr>
          <p:cNvPr id="8" name="TextBox 7"/>
          <p:cNvSpPr txBox="1"/>
          <p:nvPr/>
        </p:nvSpPr>
        <p:spPr>
          <a:xfrm>
            <a:off x="5169704" y="5799384"/>
            <a:ext cx="46858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2060"/>
                </a:solidFill>
                <a:effectLst/>
                <a:uLnTx/>
                <a:uFillTx/>
                <a:latin typeface="Elephant" panose="02020904090505020303" pitchFamily="18" charset="0"/>
                <a:ea typeface="+mn-ea"/>
                <a:cs typeface="+mn-cs"/>
              </a:rPr>
              <a:t>Public network using public IP address</a:t>
            </a:r>
          </a:p>
        </p:txBody>
      </p:sp>
      <p:sp>
        <p:nvSpPr>
          <p:cNvPr id="9" name="Right Brace 8"/>
          <p:cNvSpPr/>
          <p:nvPr/>
        </p:nvSpPr>
        <p:spPr>
          <a:xfrm rot="5400000">
            <a:off x="6785875" y="3977604"/>
            <a:ext cx="353567" cy="3150822"/>
          </a:xfrm>
          <a:prstGeom prst="righ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10" name="Right Brace 9"/>
          <p:cNvSpPr/>
          <p:nvPr/>
        </p:nvSpPr>
        <p:spPr>
          <a:xfrm rot="10800000">
            <a:off x="3347286" y="3569465"/>
            <a:ext cx="353567" cy="2368627"/>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378904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Address Translation (PAT)</a:t>
            </a:r>
          </a:p>
        </p:txBody>
      </p:sp>
      <p:sp>
        <p:nvSpPr>
          <p:cNvPr id="3" name="Content Placeholder 2"/>
          <p:cNvSpPr>
            <a:spLocks noGrp="1"/>
          </p:cNvSpPr>
          <p:nvPr>
            <p:ph idx="1"/>
          </p:nvPr>
        </p:nvSpPr>
        <p:spPr/>
        <p:txBody>
          <a:bodyPr/>
          <a:lstStyle/>
          <a:p>
            <a:r>
              <a:rPr lang="en-US" altLang="en-US" dirty="0"/>
              <a:t>Port Address Translation (PAT): a common type of NAT</a:t>
            </a:r>
          </a:p>
          <a:p>
            <a:pPr lvl="1"/>
            <a:r>
              <a:rPr lang="en-US" altLang="en-US" dirty="0"/>
              <a:t>Uses ephemeral ports to convert many private IPs to one public IP</a:t>
            </a:r>
          </a:p>
          <a:p>
            <a:pPr marL="914400" lvl="2" indent="0">
              <a:buNone/>
            </a:pPr>
            <a:endParaRPr lang="en-US" dirty="0"/>
          </a:p>
          <a:p>
            <a:pPr lvl="2"/>
            <a:endParaRPr lang="en-US" dirty="0"/>
          </a:p>
          <a:p>
            <a:pPr lvl="2"/>
            <a:endParaRPr lang="en-US" dirty="0"/>
          </a:p>
          <a:p>
            <a:pPr lvl="2"/>
            <a:endParaRPr lang="en-US" dirty="0"/>
          </a:p>
        </p:txBody>
      </p:sp>
      <p:pic>
        <p:nvPicPr>
          <p:cNvPr id="5" name="Picture 4"/>
          <p:cNvPicPr>
            <a:picLocks noChangeAspect="1"/>
          </p:cNvPicPr>
          <p:nvPr/>
        </p:nvPicPr>
        <p:blipFill>
          <a:blip r:embed="rId3"/>
          <a:stretch>
            <a:fillRect/>
          </a:stretch>
        </p:blipFill>
        <p:spPr>
          <a:xfrm>
            <a:off x="2988623" y="2247093"/>
            <a:ext cx="6214753" cy="3925107"/>
          </a:xfrm>
          <a:prstGeom prst="rect">
            <a:avLst/>
          </a:prstGeom>
        </p:spPr>
      </p:pic>
    </p:spTree>
    <p:extLst>
      <p:ext uri="{BB962C8B-B14F-4D97-AF65-F5344CB8AC3E}">
        <p14:creationId xmlns:p14="http://schemas.microsoft.com/office/powerpoint/2010/main" val="4068640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Length Subnet Mask (VLSM)</a:t>
            </a:r>
          </a:p>
        </p:txBody>
      </p:sp>
      <p:sp>
        <p:nvSpPr>
          <p:cNvPr id="3" name="Content Placeholder 2"/>
          <p:cNvSpPr>
            <a:spLocks noGrp="1"/>
          </p:cNvSpPr>
          <p:nvPr>
            <p:ph idx="1"/>
          </p:nvPr>
        </p:nvSpPr>
        <p:spPr>
          <a:xfrm>
            <a:off x="304800" y="1143000"/>
            <a:ext cx="11582400" cy="3084226"/>
          </a:xfrm>
        </p:spPr>
        <p:txBody>
          <a:bodyPr/>
          <a:lstStyle/>
          <a:p>
            <a:r>
              <a:rPr lang="en-US" dirty="0"/>
              <a:t>Variable Length Subnet Mask (VLSM)</a:t>
            </a:r>
          </a:p>
          <a:p>
            <a:pPr lvl="1"/>
            <a:r>
              <a:rPr lang="en-US" dirty="0"/>
              <a:t>Concept to efficiently create multiple subnets from a single subnet</a:t>
            </a:r>
          </a:p>
          <a:p>
            <a:pPr lvl="2"/>
            <a:r>
              <a:rPr lang="en-US" dirty="0"/>
              <a:t>Uses more than one subnet mask – better to match the size of each subnet</a:t>
            </a:r>
          </a:p>
          <a:p>
            <a:pPr lvl="1"/>
            <a:r>
              <a:rPr lang="en-US" dirty="0"/>
              <a:t>Blocks of addresses are not uniform in size</a:t>
            </a:r>
          </a:p>
          <a:p>
            <a:pPr lvl="2"/>
            <a:r>
              <a:rPr lang="en-US" dirty="0"/>
              <a:t>Reduces the number of wasted IP addresses in each subnet</a:t>
            </a:r>
          </a:p>
          <a:p>
            <a:pPr marL="0" indent="0">
              <a:buNone/>
            </a:pPr>
            <a:endParaRPr lang="en-US" dirty="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90927" y="4110194"/>
            <a:ext cx="2748509" cy="2012030"/>
          </a:xfrm>
          <a:prstGeom prst="rect">
            <a:avLst/>
          </a:prstGeom>
        </p:spPr>
      </p:pic>
      <p:sp>
        <p:nvSpPr>
          <p:cNvPr id="6" name="Rounded Rectangle 5"/>
          <p:cNvSpPr/>
          <p:nvPr/>
        </p:nvSpPr>
        <p:spPr>
          <a:xfrm>
            <a:off x="9465694" y="3771822"/>
            <a:ext cx="1618938" cy="599607"/>
          </a:xfrm>
          <a:prstGeom prst="roundRect">
            <a:avLst/>
          </a:prstGeom>
          <a:solidFill>
            <a:schemeClr val="accent1">
              <a:lumMod val="40000"/>
              <a:lumOff val="6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imes New Roman"/>
                <a:ea typeface="+mn-ea"/>
                <a:cs typeface="+mn-cs"/>
              </a:rPr>
              <a:t>Subnet 1</a:t>
            </a:r>
          </a:p>
        </p:txBody>
      </p:sp>
      <p:sp>
        <p:nvSpPr>
          <p:cNvPr id="7" name="TextBox 6"/>
          <p:cNvSpPr txBox="1"/>
          <p:nvPr/>
        </p:nvSpPr>
        <p:spPr>
          <a:xfrm>
            <a:off x="9417524" y="3124713"/>
            <a:ext cx="1715278" cy="646331"/>
          </a:xfrm>
          <a:prstGeom prst="rect">
            <a:avLst/>
          </a:prstGeom>
          <a:noFill/>
          <a:effectLst>
            <a:outerShdw blurRad="50800" dist="38100" dir="8100000" algn="tr" rotWithShape="0">
              <a:prstClr val="black">
                <a:alpha val="40000"/>
              </a:prstClr>
            </a:outerShdw>
          </a:effectLst>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Fixed Length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p>
        </p:txBody>
      </p:sp>
      <p:sp>
        <p:nvSpPr>
          <p:cNvPr id="8" name="Rounded Rectangle 7"/>
          <p:cNvSpPr/>
          <p:nvPr/>
        </p:nvSpPr>
        <p:spPr>
          <a:xfrm>
            <a:off x="9465694" y="4371429"/>
            <a:ext cx="1618938" cy="599607"/>
          </a:xfrm>
          <a:prstGeom prst="roundRect">
            <a:avLst/>
          </a:prstGeom>
          <a:solidFill>
            <a:schemeClr val="accent1">
              <a:lumMod val="60000"/>
              <a:lumOff val="4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imes New Roman"/>
                <a:ea typeface="+mn-ea"/>
                <a:cs typeface="+mn-cs"/>
              </a:rPr>
              <a:t>Subnet 2</a:t>
            </a:r>
          </a:p>
        </p:txBody>
      </p:sp>
      <p:sp>
        <p:nvSpPr>
          <p:cNvPr id="9" name="Rounded Rectangle 8"/>
          <p:cNvSpPr/>
          <p:nvPr/>
        </p:nvSpPr>
        <p:spPr>
          <a:xfrm>
            <a:off x="9465694" y="4971036"/>
            <a:ext cx="1618938" cy="599607"/>
          </a:xfrm>
          <a:prstGeom prst="roundRect">
            <a:avLst/>
          </a:prstGeom>
          <a:solidFill>
            <a:schemeClr val="accent1">
              <a:lumMod val="7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imes New Roman"/>
                <a:ea typeface="+mn-ea"/>
                <a:cs typeface="+mn-cs"/>
              </a:rPr>
              <a:t>Subnet 3</a:t>
            </a:r>
          </a:p>
        </p:txBody>
      </p:sp>
      <p:sp>
        <p:nvSpPr>
          <p:cNvPr id="10" name="Rounded Rectangle 9"/>
          <p:cNvSpPr/>
          <p:nvPr/>
        </p:nvSpPr>
        <p:spPr>
          <a:xfrm>
            <a:off x="9465694" y="5570643"/>
            <a:ext cx="1618938" cy="599607"/>
          </a:xfrm>
          <a:prstGeom prst="roundRect">
            <a:avLst/>
          </a:prstGeom>
          <a:solidFill>
            <a:schemeClr val="accent1">
              <a:lumMod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imes New Roman"/>
                <a:ea typeface="+mn-ea"/>
                <a:cs typeface="+mn-cs"/>
              </a:rPr>
              <a:t>Subnet 4</a:t>
            </a:r>
          </a:p>
        </p:txBody>
      </p:sp>
      <p:sp>
        <p:nvSpPr>
          <p:cNvPr id="11" name="Rounded Rectangle 10"/>
          <p:cNvSpPr/>
          <p:nvPr/>
        </p:nvSpPr>
        <p:spPr>
          <a:xfrm>
            <a:off x="7207069" y="4548777"/>
            <a:ext cx="1618938" cy="599607"/>
          </a:xfrm>
          <a:prstGeom prst="roundRect">
            <a:avLst/>
          </a:prstGeom>
          <a:solidFill>
            <a:schemeClr val="accent1">
              <a:lumMod val="40000"/>
              <a:lumOff val="6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imes New Roman"/>
                <a:ea typeface="+mn-ea"/>
                <a:cs typeface="+mn-cs"/>
              </a:rPr>
              <a:t>Subnet 1</a:t>
            </a:r>
          </a:p>
        </p:txBody>
      </p:sp>
      <p:sp>
        <p:nvSpPr>
          <p:cNvPr id="12" name="TextBox 11"/>
          <p:cNvSpPr txBox="1"/>
          <p:nvPr/>
        </p:nvSpPr>
        <p:spPr>
          <a:xfrm>
            <a:off x="7000586" y="3902445"/>
            <a:ext cx="2031903" cy="646331"/>
          </a:xfrm>
          <a:prstGeom prst="rect">
            <a:avLst/>
          </a:prstGeom>
          <a:noFill/>
          <a:effectLst>
            <a:outerShdw blurRad="50800" dist="38100" dir="8100000" algn="tr" rotWithShape="0">
              <a:prstClr val="black">
                <a:alpha val="40000"/>
              </a:prstClr>
            </a:outerShdw>
          </a:effectLst>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Variable Length</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Subnet Mask</a:t>
            </a:r>
          </a:p>
        </p:txBody>
      </p:sp>
      <p:sp>
        <p:nvSpPr>
          <p:cNvPr id="13" name="Rounded Rectangle 12"/>
          <p:cNvSpPr/>
          <p:nvPr/>
        </p:nvSpPr>
        <p:spPr>
          <a:xfrm>
            <a:off x="7207069" y="5148385"/>
            <a:ext cx="1618938" cy="437250"/>
          </a:xfrm>
          <a:prstGeom prst="roundRect">
            <a:avLst/>
          </a:prstGeom>
          <a:solidFill>
            <a:schemeClr val="accent1">
              <a:lumMod val="60000"/>
              <a:lumOff val="4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imes New Roman"/>
                <a:ea typeface="+mn-ea"/>
                <a:cs typeface="+mn-cs"/>
              </a:rPr>
              <a:t>Subnet 2</a:t>
            </a:r>
          </a:p>
        </p:txBody>
      </p:sp>
      <p:sp>
        <p:nvSpPr>
          <p:cNvPr id="14" name="Rounded Rectangle 13"/>
          <p:cNvSpPr/>
          <p:nvPr/>
        </p:nvSpPr>
        <p:spPr>
          <a:xfrm>
            <a:off x="7207069" y="5598089"/>
            <a:ext cx="1618938" cy="299804"/>
          </a:xfrm>
          <a:prstGeom prst="roundRect">
            <a:avLst/>
          </a:prstGeom>
          <a:solidFill>
            <a:schemeClr val="accent1">
              <a:lumMod val="7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imes New Roman"/>
                <a:ea typeface="+mn-ea"/>
                <a:cs typeface="+mn-cs"/>
              </a:rPr>
              <a:t>Subnet 3</a:t>
            </a:r>
          </a:p>
        </p:txBody>
      </p:sp>
      <p:sp>
        <p:nvSpPr>
          <p:cNvPr id="15" name="Rounded Rectangle 14"/>
          <p:cNvSpPr/>
          <p:nvPr/>
        </p:nvSpPr>
        <p:spPr>
          <a:xfrm>
            <a:off x="7207069" y="5910348"/>
            <a:ext cx="1618938" cy="259902"/>
          </a:xfrm>
          <a:prstGeom prst="roundRect">
            <a:avLst/>
          </a:prstGeom>
          <a:solidFill>
            <a:schemeClr val="accent1">
              <a:lumMod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imes New Roman"/>
                <a:ea typeface="+mn-ea"/>
                <a:cs typeface="+mn-cs"/>
              </a:rPr>
              <a:t>Subnet 4</a:t>
            </a:r>
          </a:p>
        </p:txBody>
      </p:sp>
    </p:spTree>
    <p:extLst>
      <p:ext uri="{BB962C8B-B14F-4D97-AF65-F5344CB8AC3E}">
        <p14:creationId xmlns:p14="http://schemas.microsoft.com/office/powerpoint/2010/main" val="37534644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le 68"/>
          <p:cNvSpPr/>
          <p:nvPr/>
        </p:nvSpPr>
        <p:spPr>
          <a:xfrm>
            <a:off x="2533251" y="1943570"/>
            <a:ext cx="1819839" cy="3942328"/>
          </a:xfrm>
          <a:prstGeom prst="round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Times New Roman"/>
              <a:ea typeface="+mn-ea"/>
              <a:cs typeface="+mn-cs"/>
            </a:endParaRPr>
          </a:p>
        </p:txBody>
      </p:sp>
      <p:cxnSp>
        <p:nvCxnSpPr>
          <p:cNvPr id="56" name="Straight Connector 55"/>
          <p:cNvCxnSpPr>
            <a:stCxn id="10" idx="0"/>
            <a:endCxn id="35" idx="3"/>
          </p:cNvCxnSpPr>
          <p:nvPr/>
        </p:nvCxnSpPr>
        <p:spPr>
          <a:xfrm flipH="1">
            <a:off x="2000206" y="4467086"/>
            <a:ext cx="981714" cy="28384"/>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6" idx="1"/>
            <a:endCxn id="16" idx="0"/>
          </p:cNvCxnSpPr>
          <p:nvPr/>
        </p:nvCxnSpPr>
        <p:spPr>
          <a:xfrm flipH="1" flipV="1">
            <a:off x="3765064" y="5166935"/>
            <a:ext cx="2029351" cy="450677"/>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3" idx="1"/>
            <a:endCxn id="13" idx="0"/>
          </p:cNvCxnSpPr>
          <p:nvPr/>
        </p:nvCxnSpPr>
        <p:spPr>
          <a:xfrm flipH="1">
            <a:off x="4165173" y="4328949"/>
            <a:ext cx="2109973" cy="117596"/>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0" idx="1"/>
            <a:endCxn id="33" idx="0"/>
          </p:cNvCxnSpPr>
          <p:nvPr/>
        </p:nvCxnSpPr>
        <p:spPr>
          <a:xfrm flipH="1">
            <a:off x="3973656" y="3217139"/>
            <a:ext cx="2159009" cy="448673"/>
          </a:xfrm>
          <a:prstGeom prst="line">
            <a:avLst/>
          </a:prstGeom>
          <a:ln w="28575" cmpd="sng"/>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Variable Length Subnet Mask (VLSM)</a:t>
            </a:r>
          </a:p>
        </p:txBody>
      </p:sp>
      <p:sp>
        <p:nvSpPr>
          <p:cNvPr id="3" name="Content Placeholder 2"/>
          <p:cNvSpPr>
            <a:spLocks noGrp="1"/>
          </p:cNvSpPr>
          <p:nvPr>
            <p:ph idx="1"/>
          </p:nvPr>
        </p:nvSpPr>
        <p:spPr/>
        <p:txBody>
          <a:bodyPr/>
          <a:lstStyle/>
          <a:p>
            <a:r>
              <a:rPr lang="en-US" dirty="0"/>
              <a:t>Efficient use of IP addresses</a:t>
            </a:r>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cxnSp>
        <p:nvCxnSpPr>
          <p:cNvPr id="5" name="Straight Connector 4"/>
          <p:cNvCxnSpPr>
            <a:stCxn id="33" idx="0"/>
            <a:endCxn id="10" idx="0"/>
          </p:cNvCxnSpPr>
          <p:nvPr/>
        </p:nvCxnSpPr>
        <p:spPr>
          <a:xfrm flipH="1">
            <a:off x="2981920" y="3665812"/>
            <a:ext cx="991736" cy="801274"/>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3" idx="0"/>
            <a:endCxn id="10" idx="0"/>
          </p:cNvCxnSpPr>
          <p:nvPr/>
        </p:nvCxnSpPr>
        <p:spPr>
          <a:xfrm flipH="1">
            <a:off x="2981920" y="4446545"/>
            <a:ext cx="1183253" cy="20541"/>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0" idx="0"/>
            <a:endCxn id="16" idx="0"/>
          </p:cNvCxnSpPr>
          <p:nvPr/>
        </p:nvCxnSpPr>
        <p:spPr>
          <a:xfrm>
            <a:off x="2981920" y="4467086"/>
            <a:ext cx="783144" cy="699849"/>
          </a:xfrm>
          <a:prstGeom prst="line">
            <a:avLst/>
          </a:prstGeom>
          <a:ln w="28575" cmpd="sng"/>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581810" y="4176951"/>
            <a:ext cx="800219" cy="766068"/>
            <a:chOff x="4299276" y="4186932"/>
            <a:chExt cx="800219" cy="766068"/>
          </a:xfrm>
        </p:grpSpPr>
        <p:pic>
          <p:nvPicPr>
            <p:cNvPr id="9"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11" name="Group 10"/>
          <p:cNvGrpSpPr/>
          <p:nvPr/>
        </p:nvGrpSpPr>
        <p:grpSpPr>
          <a:xfrm>
            <a:off x="3765063" y="4156410"/>
            <a:ext cx="800219" cy="766068"/>
            <a:chOff x="4299276" y="4186932"/>
            <a:chExt cx="800219" cy="766068"/>
          </a:xfrm>
        </p:grpSpPr>
        <p:pic>
          <p:nvPicPr>
            <p:cNvPr id="12"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14" name="Group 13"/>
          <p:cNvGrpSpPr/>
          <p:nvPr/>
        </p:nvGrpSpPr>
        <p:grpSpPr>
          <a:xfrm>
            <a:off x="3364954" y="4876800"/>
            <a:ext cx="800219" cy="766068"/>
            <a:chOff x="4299276" y="4186932"/>
            <a:chExt cx="800219" cy="766068"/>
          </a:xfrm>
        </p:grpSpPr>
        <p:pic>
          <p:nvPicPr>
            <p:cNvPr id="15"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31" name="Group 30"/>
          <p:cNvGrpSpPr/>
          <p:nvPr/>
        </p:nvGrpSpPr>
        <p:grpSpPr>
          <a:xfrm>
            <a:off x="3573546" y="3375677"/>
            <a:ext cx="800219" cy="766068"/>
            <a:chOff x="4299276" y="4186932"/>
            <a:chExt cx="800219" cy="766068"/>
          </a:xfrm>
        </p:grpSpPr>
        <p:pic>
          <p:nvPicPr>
            <p:cNvPr id="32"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59" name="Group 58"/>
          <p:cNvGrpSpPr/>
          <p:nvPr/>
        </p:nvGrpSpPr>
        <p:grpSpPr>
          <a:xfrm>
            <a:off x="1321009" y="4251630"/>
            <a:ext cx="679197" cy="784242"/>
            <a:chOff x="1274705" y="3601230"/>
            <a:chExt cx="679197" cy="784242"/>
          </a:xfrm>
        </p:grpSpPr>
        <p:pic>
          <p:nvPicPr>
            <p:cNvPr id="35"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1466222" y="3601230"/>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1360476" y="374951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1274705" y="3897792"/>
              <a:ext cx="487680" cy="487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6132665" y="2676737"/>
            <a:ext cx="679197" cy="784242"/>
            <a:chOff x="6700844" y="3060828"/>
            <a:chExt cx="679197" cy="784242"/>
          </a:xfrm>
        </p:grpSpPr>
        <p:pic>
          <p:nvPicPr>
            <p:cNvPr id="38"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892361" y="3060828"/>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86615" y="3209109"/>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00844" y="3357390"/>
              <a:ext cx="487680" cy="487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p:nvPr/>
        </p:nvGrpSpPr>
        <p:grpSpPr>
          <a:xfrm>
            <a:off x="6275146" y="3788547"/>
            <a:ext cx="679197" cy="784242"/>
            <a:chOff x="6700844" y="4017771"/>
            <a:chExt cx="679197" cy="784242"/>
          </a:xfrm>
        </p:grpSpPr>
        <p:pic>
          <p:nvPicPr>
            <p:cNvPr id="41"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892361" y="401777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86615" y="4166052"/>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00844" y="4314333"/>
              <a:ext cx="487680" cy="487680"/>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5985932" y="5077210"/>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5880186" y="522549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5794415" y="5373772"/>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5479173" y="1940895"/>
            <a:ext cx="1510350"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Need: 50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addresses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each</a:t>
            </a:r>
          </a:p>
        </p:txBody>
      </p:sp>
      <p:sp>
        <p:nvSpPr>
          <p:cNvPr id="66" name="Rounded Rectangle 65"/>
          <p:cNvSpPr/>
          <p:nvPr/>
        </p:nvSpPr>
        <p:spPr>
          <a:xfrm>
            <a:off x="5297971" y="1940895"/>
            <a:ext cx="1785023" cy="3942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67" name="Rounded Rectangle 66"/>
          <p:cNvSpPr/>
          <p:nvPr/>
        </p:nvSpPr>
        <p:spPr>
          <a:xfrm>
            <a:off x="478295" y="1943570"/>
            <a:ext cx="1790030" cy="394232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68" name="TextBox 67"/>
          <p:cNvSpPr txBox="1"/>
          <p:nvPr/>
        </p:nvSpPr>
        <p:spPr>
          <a:xfrm>
            <a:off x="714799" y="1967648"/>
            <a:ext cx="1510350"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Need: 200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addresses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each</a:t>
            </a:r>
          </a:p>
        </p:txBody>
      </p:sp>
      <p:sp>
        <p:nvSpPr>
          <p:cNvPr id="70" name="TextBox 69"/>
          <p:cNvSpPr txBox="1"/>
          <p:nvPr/>
        </p:nvSpPr>
        <p:spPr>
          <a:xfrm>
            <a:off x="2845830" y="1967648"/>
            <a:ext cx="1510350"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Need: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addresses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each</a:t>
            </a:r>
          </a:p>
        </p:txBody>
      </p:sp>
      <p:sp>
        <p:nvSpPr>
          <p:cNvPr id="71" name="TextBox 70"/>
          <p:cNvSpPr txBox="1"/>
          <p:nvPr/>
        </p:nvSpPr>
        <p:spPr>
          <a:xfrm>
            <a:off x="7195484" y="1722042"/>
            <a:ext cx="4073936" cy="24622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Given IP 172.160.24.0 /21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Elephant" panose="02020904090505020303" pitchFamily="18" charset="0"/>
                <a:ea typeface="+mn-ea"/>
                <a:cs typeface="+mn-cs"/>
              </a:rPr>
              <a:t>use VLSM to subnet.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sng" strike="noStrike" kern="1200" cap="none" spc="0" normalizeH="0" baseline="0" noProof="0" dirty="0">
              <a:ln>
                <a:noFill/>
              </a:ln>
              <a:solidFill>
                <a:srgbClr val="000000"/>
              </a:solidFill>
              <a:effectLst/>
              <a:uLnTx/>
              <a:uFillTx/>
              <a:latin typeface="Elephant" panose="0202090409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sng" strike="noStrike" kern="1200" cap="none" spc="0" normalizeH="0" baseline="0" noProof="0" dirty="0">
                <a:ln>
                  <a:noFill/>
                </a:ln>
                <a:solidFill>
                  <a:srgbClr val="000000"/>
                </a:solidFill>
                <a:effectLst/>
                <a:uLnTx/>
                <a:uFillTx/>
                <a:latin typeface="Elephant" panose="02020904090505020303" pitchFamily="18" charset="0"/>
                <a:ea typeface="+mn-ea"/>
                <a:cs typeface="+mn-cs"/>
              </a:rPr>
              <a:t>Requirements</a:t>
            </a: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        </a:t>
            </a:r>
            <a:endParaRPr kumimoji="0" lang="en-US" sz="2200" b="0" i="0" u="sng" strike="noStrike" kern="1200" cap="none" spc="0" normalizeH="0" baseline="0" noProof="0" dirty="0">
              <a:ln>
                <a:noFill/>
              </a:ln>
              <a:solidFill>
                <a:srgbClr val="000000"/>
              </a:solidFill>
              <a:effectLst/>
              <a:uLnTx/>
              <a:uFillTx/>
              <a:latin typeface="Elephant" panose="02020904090505020303"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1 subnet for 200 hosts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3 subnets for 2 hosts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Elephant" panose="02020904090505020303" pitchFamily="18" charset="0"/>
                <a:ea typeface="+mn-ea"/>
                <a:cs typeface="+mn-cs"/>
              </a:rPr>
              <a:t>3 subnets for 50 hosts</a:t>
            </a:r>
          </a:p>
        </p:txBody>
      </p:sp>
    </p:spTree>
    <p:extLst>
      <p:ext uri="{BB962C8B-B14F-4D97-AF65-F5344CB8AC3E}">
        <p14:creationId xmlns:p14="http://schemas.microsoft.com/office/powerpoint/2010/main" val="30556477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endParaRPr lang="en-US" dirty="0"/>
          </a:p>
          <a:p>
            <a:pPr lvl="1"/>
            <a:endParaRPr lang="en-US" b="1" dirty="0"/>
          </a:p>
        </p:txBody>
      </p:sp>
      <p:sp>
        <p:nvSpPr>
          <p:cNvPr id="6" name="Content Placeholder 2"/>
          <p:cNvSpPr txBox="1">
            <a:spLocks/>
          </p:cNvSpPr>
          <p:nvPr/>
        </p:nvSpPr>
        <p:spPr bwMode="auto">
          <a:xfrm>
            <a:off x="322521" y="1143000"/>
            <a:ext cx="11582400" cy="50292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SzPct val="10000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0000"/>
              <a:buChar char="–"/>
              <a:defRPr sz="2800">
                <a:solidFill>
                  <a:schemeClr val="tx1"/>
                </a:solidFill>
                <a:latin typeface="+mn-lt"/>
              </a:defRPr>
            </a:lvl2pPr>
            <a:lvl3pPr marL="1143000" indent="-228600" algn="l" rtl="0" eaLnBrk="1" fontAlgn="base" hangingPunct="1">
              <a:spcBef>
                <a:spcPct val="20000"/>
              </a:spcBef>
              <a:spcAft>
                <a:spcPct val="0"/>
              </a:spcAft>
              <a:buSzPct val="100000"/>
              <a:buChar char="•"/>
              <a:defRPr sz="2400">
                <a:solidFill>
                  <a:schemeClr val="tx1"/>
                </a:solidFill>
                <a:latin typeface="+mn-lt"/>
              </a:defRPr>
            </a:lvl3pPr>
            <a:lvl4pPr marL="1600200" indent="-228600" algn="l" rtl="0" eaLnBrk="1" fontAlgn="base" hangingPunct="1">
              <a:spcBef>
                <a:spcPct val="20000"/>
              </a:spcBef>
              <a:spcAft>
                <a:spcPct val="0"/>
              </a:spcAft>
              <a:buSzPct val="100000"/>
              <a:buChar char="–"/>
              <a:defRPr sz="2000">
                <a:solidFill>
                  <a:schemeClr val="tx1"/>
                </a:solidFill>
                <a:latin typeface="+mn-lt"/>
              </a:defRPr>
            </a:lvl4pPr>
            <a:lvl5pPr marL="2057400" indent="-228600" algn="l" rtl="0" eaLnBrk="1" fontAlgn="base" hangingPunct="1">
              <a:spcBef>
                <a:spcPct val="20000"/>
              </a:spcBef>
              <a:spcAft>
                <a:spcPct val="0"/>
              </a:spcAft>
              <a:buSzPct val="100000"/>
              <a:buChar char="•"/>
              <a:defRPr sz="2000">
                <a:solidFill>
                  <a:schemeClr val="tx1"/>
                </a:solidFill>
                <a:latin typeface="+mn-lt"/>
              </a:defRPr>
            </a:lvl5pPr>
            <a:lvl6pPr marL="2514600" indent="-228600" algn="l" rtl="0" eaLnBrk="1" fontAlgn="base" hangingPunct="1">
              <a:spcBef>
                <a:spcPct val="20000"/>
              </a:spcBef>
              <a:spcAft>
                <a:spcPct val="0"/>
              </a:spcAft>
              <a:buSzPct val="100000"/>
              <a:buChar char="•"/>
              <a:defRPr sz="2000">
                <a:solidFill>
                  <a:schemeClr val="tx1"/>
                </a:solidFill>
                <a:latin typeface="+mn-lt"/>
              </a:defRPr>
            </a:lvl6pPr>
            <a:lvl7pPr marL="2971800" indent="-228600" algn="l" rtl="0" eaLnBrk="1" fontAlgn="base" hangingPunct="1">
              <a:spcBef>
                <a:spcPct val="20000"/>
              </a:spcBef>
              <a:spcAft>
                <a:spcPct val="0"/>
              </a:spcAft>
              <a:buSzPct val="100000"/>
              <a:buChar char="•"/>
              <a:defRPr sz="2000">
                <a:solidFill>
                  <a:schemeClr val="tx1"/>
                </a:solidFill>
                <a:latin typeface="+mn-lt"/>
              </a:defRPr>
            </a:lvl7pPr>
            <a:lvl8pPr marL="3429000" indent="-228600" algn="l" rtl="0" eaLnBrk="1" fontAlgn="base" hangingPunct="1">
              <a:spcBef>
                <a:spcPct val="20000"/>
              </a:spcBef>
              <a:spcAft>
                <a:spcPct val="0"/>
              </a:spcAft>
              <a:buSzPct val="100000"/>
              <a:buChar char="•"/>
              <a:defRPr sz="2000">
                <a:solidFill>
                  <a:schemeClr val="tx1"/>
                </a:solidFill>
                <a:latin typeface="+mn-lt"/>
              </a:defRPr>
            </a:lvl8pPr>
            <a:lvl9pPr marL="3886200" indent="-228600" algn="l" rtl="0" eaLnBrk="1" fontAlgn="base" hangingPunct="1">
              <a:spcBef>
                <a:spcPct val="20000"/>
              </a:spcBef>
              <a:spcAft>
                <a:spcPct val="0"/>
              </a:spcAft>
              <a:buSzPct val="100000"/>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Pct val="100000"/>
              <a:buFontTx/>
              <a:buChar char="•"/>
              <a:tabLst/>
              <a:defRPr/>
            </a:pPr>
            <a:r>
              <a:rPr kumimoji="0" lang="en-US" sz="3200" b="0" i="0" u="none" strike="noStrike" kern="0" cap="none" spc="0" normalizeH="0" baseline="0" noProof="0" dirty="0">
                <a:ln>
                  <a:noFill/>
                </a:ln>
                <a:solidFill>
                  <a:srgbClr val="000000"/>
                </a:solidFill>
                <a:effectLst/>
                <a:uLnTx/>
                <a:uFillTx/>
                <a:latin typeface="Times New Roman"/>
                <a:ea typeface="+mn-ea"/>
                <a:cs typeface="+mn-cs"/>
              </a:rPr>
              <a:t>How to subnet using VLSM</a:t>
            </a:r>
          </a:p>
          <a:p>
            <a:pPr marL="457200" marR="0" lvl="1" indent="0" algn="l" defTabSz="914400" rtl="0" eaLnBrk="1" fontAlgn="base" latinLnBrk="0" hangingPunct="1">
              <a:lnSpc>
                <a:spcPct val="100000"/>
              </a:lnSpc>
              <a:spcBef>
                <a:spcPct val="20000"/>
              </a:spcBef>
              <a:spcAft>
                <a:spcPct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Times New Roman"/>
                <a:ea typeface="+mn-ea"/>
                <a:cs typeface="+mn-cs"/>
              </a:rPr>
              <a:t>1. Place in descending order, the largest network to the smallest</a:t>
            </a:r>
            <a:endParaRPr kumimoji="0" lang="en-US" sz="1800" b="0" i="0" u="none" strike="noStrike" kern="0" cap="none" spc="0" normalizeH="0" baseline="0" noProof="0" dirty="0">
              <a:ln>
                <a:noFill/>
              </a:ln>
              <a:solidFill>
                <a:srgbClr val="FF0000"/>
              </a:solidFill>
              <a:effectLst/>
              <a:uLnTx/>
              <a:uFillTx/>
              <a:latin typeface="Times New Roman"/>
              <a:ea typeface="+mn-ea"/>
              <a:cs typeface="+mn-cs"/>
            </a:endParaRPr>
          </a:p>
          <a:p>
            <a:pPr marL="457200" marR="0" lvl="1" indent="0" algn="l" defTabSz="914400" rtl="0" eaLnBrk="1" fontAlgn="base" latinLnBrk="0" hangingPunct="1">
              <a:lnSpc>
                <a:spcPct val="100000"/>
              </a:lnSpc>
              <a:spcBef>
                <a:spcPct val="20000"/>
              </a:spcBef>
              <a:spcAft>
                <a:spcPct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Times New Roman"/>
                <a:ea typeface="+mn-ea"/>
                <a:cs typeface="+mn-cs"/>
              </a:rPr>
              <a:t>2. Determine the amount of host bits required for each network</a:t>
            </a:r>
          </a:p>
          <a:p>
            <a:pPr marL="457200" marR="0" lvl="1" indent="0" algn="l" defTabSz="914400" rtl="0" eaLnBrk="1" fontAlgn="base" latinLnBrk="0" hangingPunct="1">
              <a:lnSpc>
                <a:spcPct val="100000"/>
              </a:lnSpc>
              <a:spcBef>
                <a:spcPct val="20000"/>
              </a:spcBef>
              <a:spcAft>
                <a:spcPct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Times New Roman"/>
                <a:ea typeface="+mn-ea"/>
                <a:cs typeface="+mn-cs"/>
              </a:rPr>
              <a:t>3. Determine the CIDR notation/subnet mask for each network</a:t>
            </a:r>
          </a:p>
          <a:p>
            <a:pPr marL="457200" marR="0" lvl="1" indent="0" algn="l" defTabSz="914400" rtl="0" eaLnBrk="1" fontAlgn="base" latinLnBrk="0" hangingPunct="1">
              <a:lnSpc>
                <a:spcPct val="100000"/>
              </a:lnSpc>
              <a:spcBef>
                <a:spcPct val="20000"/>
              </a:spcBef>
              <a:spcAft>
                <a:spcPct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Times New Roman"/>
                <a:ea typeface="+mn-ea"/>
                <a:cs typeface="+mn-cs"/>
              </a:rPr>
              <a:t>4. Determine the wildcard for each network</a:t>
            </a:r>
          </a:p>
          <a:p>
            <a:pPr marL="457200" marR="0" lvl="1" indent="0" algn="l" defTabSz="914400" rtl="0" eaLnBrk="1" fontAlgn="base" latinLnBrk="0" hangingPunct="1">
              <a:lnSpc>
                <a:spcPct val="100000"/>
              </a:lnSpc>
              <a:spcBef>
                <a:spcPct val="20000"/>
              </a:spcBef>
              <a:spcAft>
                <a:spcPct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Times New Roman"/>
                <a:ea typeface="+mn-ea"/>
                <a:cs typeface="+mn-cs"/>
              </a:rPr>
              <a:t>5. Starting with the first network, add wildcard to network ID to get </a:t>
            </a:r>
          </a:p>
          <a:p>
            <a:pPr marL="457200" marR="0" lvl="1" indent="0" algn="l" defTabSz="914400" rtl="0" eaLnBrk="1" fontAlgn="base" latinLnBrk="0" hangingPunct="1">
              <a:lnSpc>
                <a:spcPct val="100000"/>
              </a:lnSpc>
              <a:spcBef>
                <a:spcPct val="20000"/>
              </a:spcBef>
              <a:spcAft>
                <a:spcPct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Times New Roman"/>
                <a:ea typeface="+mn-ea"/>
                <a:cs typeface="+mn-cs"/>
              </a:rPr>
              <a:t>       broadcast IP for network</a:t>
            </a:r>
          </a:p>
          <a:p>
            <a:pPr marL="457200" marR="0" lvl="1" indent="0" algn="l" defTabSz="914400" rtl="0" eaLnBrk="1" fontAlgn="base" latinLnBrk="0" hangingPunct="1">
              <a:lnSpc>
                <a:spcPct val="100000"/>
              </a:lnSpc>
              <a:spcBef>
                <a:spcPct val="20000"/>
              </a:spcBef>
              <a:spcAft>
                <a:spcPct val="0"/>
              </a:spcAft>
              <a:buClrTx/>
              <a:buSzPct val="100000"/>
              <a:buFontTx/>
              <a:buNone/>
              <a:tabLst/>
              <a:defRPr/>
            </a:pPr>
            <a:r>
              <a:rPr kumimoji="0" lang="en-US" sz="2800" b="0" i="0" u="none" strike="noStrike" kern="0" cap="none" spc="0" normalizeH="0" baseline="0" noProof="0" dirty="0">
                <a:ln>
                  <a:noFill/>
                </a:ln>
                <a:solidFill>
                  <a:srgbClr val="000000"/>
                </a:solidFill>
                <a:effectLst/>
                <a:uLnTx/>
                <a:uFillTx/>
                <a:latin typeface="Times New Roman"/>
                <a:ea typeface="+mn-ea"/>
                <a:cs typeface="+mn-cs"/>
              </a:rPr>
              <a:t>6. Add 1 to broadcast IP to determine next subnet ID</a:t>
            </a:r>
          </a:p>
          <a:p>
            <a:pPr marL="1143000" marR="0" lvl="2" indent="-285750" algn="l" defTabSz="914400" rtl="0" eaLnBrk="1" fontAlgn="base" latinLnBrk="0" hangingPunct="1">
              <a:lnSpc>
                <a:spcPct val="100000"/>
              </a:lnSpc>
              <a:spcBef>
                <a:spcPct val="20000"/>
              </a:spcBef>
              <a:spcAft>
                <a:spcPct val="0"/>
              </a:spcAft>
              <a:buClrTx/>
              <a:buSzPct val="100000"/>
              <a:buFontTx/>
              <a:buChar char="–"/>
              <a:tabLst/>
              <a:defRPr/>
            </a:pPr>
            <a:r>
              <a:rPr kumimoji="0" lang="en-US" sz="2400" b="0" i="0" u="none" strike="noStrike" kern="0" cap="none" spc="0" normalizeH="0" baseline="0" noProof="0" dirty="0">
                <a:ln>
                  <a:noFill/>
                </a:ln>
                <a:solidFill>
                  <a:srgbClr val="000000"/>
                </a:solidFill>
                <a:effectLst/>
                <a:uLnTx/>
                <a:uFillTx/>
                <a:latin typeface="Times New Roman"/>
                <a:ea typeface="+mn-ea"/>
                <a:cs typeface="+mn-cs"/>
              </a:rPr>
              <a:t>Repeat step 5 and 6 for remaining subnets</a:t>
            </a:r>
          </a:p>
          <a:p>
            <a:pPr marL="457200" marR="0" lvl="1" indent="0" algn="l" defTabSz="914400" rtl="0" eaLnBrk="1" fontAlgn="base" latinLnBrk="0" hangingPunct="1">
              <a:lnSpc>
                <a:spcPct val="100000"/>
              </a:lnSpc>
              <a:spcBef>
                <a:spcPct val="20000"/>
              </a:spcBef>
              <a:spcAft>
                <a:spcPct val="0"/>
              </a:spcAft>
              <a:buClrTx/>
              <a:buSzPct val="100000"/>
              <a:buFontTx/>
              <a:buNone/>
              <a:tabLst/>
              <a:defRPr/>
            </a:pPr>
            <a:endParaRPr kumimoji="0" lang="en-US" sz="2800" b="0" i="0" u="none" strike="noStrike" kern="0" cap="none" spc="0" normalizeH="0" baseline="0" noProof="0" dirty="0">
              <a:ln>
                <a:noFill/>
              </a:ln>
              <a:solidFill>
                <a:srgbClr val="000000"/>
              </a:solidFill>
              <a:effectLst/>
              <a:uLnTx/>
              <a:uFillTx/>
              <a:latin typeface="Times New Roman"/>
              <a:ea typeface="+mn-ea"/>
              <a:cs typeface="+mn-cs"/>
            </a:endParaRPr>
          </a:p>
        </p:txBody>
      </p:sp>
      <p:sp>
        <p:nvSpPr>
          <p:cNvPr id="7" name="Title 1"/>
          <p:cNvSpPr>
            <a:spLocks noGrp="1"/>
          </p:cNvSpPr>
          <p:nvPr>
            <p:ph type="title"/>
          </p:nvPr>
        </p:nvSpPr>
        <p:spPr/>
        <p:txBody>
          <a:bodyPr/>
          <a:lstStyle/>
          <a:p>
            <a:r>
              <a:rPr lang="en-US" dirty="0"/>
              <a:t>Variable Length Subnet Mask (VLSM)</a:t>
            </a:r>
          </a:p>
        </p:txBody>
      </p:sp>
      <p:pic>
        <p:nvPicPr>
          <p:cNvPr id="2" name="Picture 1"/>
          <p:cNvPicPr>
            <a:picLocks noChangeAspect="1"/>
          </p:cNvPicPr>
          <p:nvPr/>
        </p:nvPicPr>
        <p:blipFill>
          <a:blip r:embed="rId3"/>
          <a:stretch>
            <a:fillRect/>
          </a:stretch>
        </p:blipFill>
        <p:spPr>
          <a:xfrm>
            <a:off x="9248932" y="4231486"/>
            <a:ext cx="2838294" cy="1940714"/>
          </a:xfrm>
          <a:prstGeom prst="rect">
            <a:avLst/>
          </a:prstGeom>
        </p:spPr>
      </p:pic>
      <p:pic>
        <p:nvPicPr>
          <p:cNvPr id="4" name="Picture 3"/>
          <p:cNvPicPr>
            <a:picLocks noChangeAspect="1"/>
          </p:cNvPicPr>
          <p:nvPr/>
        </p:nvPicPr>
        <p:blipFill>
          <a:blip r:embed="rId4"/>
          <a:stretch>
            <a:fillRect/>
          </a:stretch>
        </p:blipFill>
        <p:spPr>
          <a:xfrm>
            <a:off x="9992311" y="1543987"/>
            <a:ext cx="1990292" cy="1184223"/>
          </a:xfrm>
          <a:prstGeom prst="rect">
            <a:avLst/>
          </a:prstGeom>
        </p:spPr>
      </p:pic>
    </p:spTree>
    <p:extLst>
      <p:ext uri="{BB962C8B-B14F-4D97-AF65-F5344CB8AC3E}">
        <p14:creationId xmlns:p14="http://schemas.microsoft.com/office/powerpoint/2010/main" val="27562545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a:off x="5297971" y="1940895"/>
            <a:ext cx="1785023" cy="3942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69" name="Rounded Rectangle 68"/>
          <p:cNvSpPr/>
          <p:nvPr/>
        </p:nvSpPr>
        <p:spPr>
          <a:xfrm>
            <a:off x="2533251" y="1943570"/>
            <a:ext cx="1819839" cy="3942328"/>
          </a:xfrm>
          <a:prstGeom prst="round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Times New Roman"/>
              <a:ea typeface="+mn-ea"/>
              <a:cs typeface="+mn-cs"/>
            </a:endParaRPr>
          </a:p>
        </p:txBody>
      </p:sp>
      <p:cxnSp>
        <p:nvCxnSpPr>
          <p:cNvPr id="56" name="Straight Connector 55"/>
          <p:cNvCxnSpPr>
            <a:stCxn id="10" idx="0"/>
            <a:endCxn id="35" idx="3"/>
          </p:cNvCxnSpPr>
          <p:nvPr/>
        </p:nvCxnSpPr>
        <p:spPr>
          <a:xfrm flipH="1">
            <a:off x="2000206" y="4467086"/>
            <a:ext cx="981714" cy="28384"/>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6" idx="1"/>
            <a:endCxn id="16" idx="0"/>
          </p:cNvCxnSpPr>
          <p:nvPr/>
        </p:nvCxnSpPr>
        <p:spPr>
          <a:xfrm flipH="1" flipV="1">
            <a:off x="3765064" y="5166935"/>
            <a:ext cx="2029351" cy="450677"/>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3" idx="1"/>
            <a:endCxn id="13" idx="0"/>
          </p:cNvCxnSpPr>
          <p:nvPr/>
        </p:nvCxnSpPr>
        <p:spPr>
          <a:xfrm flipH="1">
            <a:off x="4165173" y="4328949"/>
            <a:ext cx="2109973" cy="117596"/>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0" idx="1"/>
            <a:endCxn id="33" idx="0"/>
          </p:cNvCxnSpPr>
          <p:nvPr/>
        </p:nvCxnSpPr>
        <p:spPr>
          <a:xfrm flipH="1">
            <a:off x="3973656" y="3217139"/>
            <a:ext cx="2159009" cy="448673"/>
          </a:xfrm>
          <a:prstGeom prst="line">
            <a:avLst/>
          </a:prstGeom>
          <a:ln w="28575" cmpd="sng"/>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Variable Length Subnet Mask (VLSM)</a:t>
            </a:r>
          </a:p>
        </p:txBody>
      </p:sp>
      <p:sp>
        <p:nvSpPr>
          <p:cNvPr id="3" name="Content Placeholder 2"/>
          <p:cNvSpPr>
            <a:spLocks noGrp="1"/>
          </p:cNvSpPr>
          <p:nvPr>
            <p:ph idx="1"/>
          </p:nvPr>
        </p:nvSpPr>
        <p:spPr/>
        <p:txBody>
          <a:bodyPr/>
          <a:lstStyle/>
          <a:p>
            <a:r>
              <a:rPr lang="en-US" dirty="0"/>
              <a:t>Efficient use of IP addresses</a:t>
            </a:r>
          </a:p>
          <a:p>
            <a:pPr lvl="1"/>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cxnSp>
        <p:nvCxnSpPr>
          <p:cNvPr id="5" name="Straight Connector 4"/>
          <p:cNvCxnSpPr>
            <a:stCxn id="33" idx="0"/>
            <a:endCxn id="10" idx="0"/>
          </p:cNvCxnSpPr>
          <p:nvPr/>
        </p:nvCxnSpPr>
        <p:spPr>
          <a:xfrm flipH="1">
            <a:off x="2981920" y="3665812"/>
            <a:ext cx="991736" cy="801274"/>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3" idx="0"/>
            <a:endCxn id="10" idx="0"/>
          </p:cNvCxnSpPr>
          <p:nvPr/>
        </p:nvCxnSpPr>
        <p:spPr>
          <a:xfrm flipH="1">
            <a:off x="2981920" y="4446545"/>
            <a:ext cx="1183253" cy="20541"/>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0" idx="0"/>
            <a:endCxn id="16" idx="0"/>
          </p:cNvCxnSpPr>
          <p:nvPr/>
        </p:nvCxnSpPr>
        <p:spPr>
          <a:xfrm>
            <a:off x="2981920" y="4467086"/>
            <a:ext cx="783144" cy="699849"/>
          </a:xfrm>
          <a:prstGeom prst="line">
            <a:avLst/>
          </a:prstGeom>
          <a:ln w="28575" cmpd="sng"/>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581810" y="4176951"/>
            <a:ext cx="800219" cy="766068"/>
            <a:chOff x="4299276" y="4186932"/>
            <a:chExt cx="800219" cy="766068"/>
          </a:xfrm>
        </p:grpSpPr>
        <p:pic>
          <p:nvPicPr>
            <p:cNvPr id="9"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11" name="Group 10"/>
          <p:cNvGrpSpPr/>
          <p:nvPr/>
        </p:nvGrpSpPr>
        <p:grpSpPr>
          <a:xfrm>
            <a:off x="3765063" y="4156410"/>
            <a:ext cx="800219" cy="766068"/>
            <a:chOff x="4299276" y="4186932"/>
            <a:chExt cx="800219" cy="766068"/>
          </a:xfrm>
        </p:grpSpPr>
        <p:pic>
          <p:nvPicPr>
            <p:cNvPr id="12"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14" name="Group 13"/>
          <p:cNvGrpSpPr/>
          <p:nvPr/>
        </p:nvGrpSpPr>
        <p:grpSpPr>
          <a:xfrm>
            <a:off x="3364954" y="4876800"/>
            <a:ext cx="800219" cy="766068"/>
            <a:chOff x="4299276" y="4186932"/>
            <a:chExt cx="800219" cy="766068"/>
          </a:xfrm>
        </p:grpSpPr>
        <p:pic>
          <p:nvPicPr>
            <p:cNvPr id="15"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31" name="Group 30"/>
          <p:cNvGrpSpPr/>
          <p:nvPr/>
        </p:nvGrpSpPr>
        <p:grpSpPr>
          <a:xfrm>
            <a:off x="3573546" y="3375677"/>
            <a:ext cx="800219" cy="766068"/>
            <a:chOff x="4299276" y="4186932"/>
            <a:chExt cx="800219" cy="766068"/>
          </a:xfrm>
        </p:grpSpPr>
        <p:pic>
          <p:nvPicPr>
            <p:cNvPr id="32"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59" name="Group 58"/>
          <p:cNvGrpSpPr/>
          <p:nvPr/>
        </p:nvGrpSpPr>
        <p:grpSpPr>
          <a:xfrm>
            <a:off x="1321009" y="4251630"/>
            <a:ext cx="679197" cy="784242"/>
            <a:chOff x="1274705" y="3601230"/>
            <a:chExt cx="679197" cy="784242"/>
          </a:xfrm>
        </p:grpSpPr>
        <p:pic>
          <p:nvPicPr>
            <p:cNvPr id="35"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1466222" y="3601230"/>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1360476" y="374951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1274705" y="3897792"/>
              <a:ext cx="487680" cy="487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6132665" y="2676737"/>
            <a:ext cx="679197" cy="784242"/>
            <a:chOff x="6700844" y="3060828"/>
            <a:chExt cx="679197" cy="784242"/>
          </a:xfrm>
        </p:grpSpPr>
        <p:pic>
          <p:nvPicPr>
            <p:cNvPr id="38"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892361" y="3060828"/>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86615" y="3209109"/>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00844" y="3357390"/>
              <a:ext cx="487680" cy="487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p:nvPr/>
        </p:nvGrpSpPr>
        <p:grpSpPr>
          <a:xfrm>
            <a:off x="6275146" y="3788547"/>
            <a:ext cx="679197" cy="784242"/>
            <a:chOff x="6700844" y="4017771"/>
            <a:chExt cx="679197" cy="784242"/>
          </a:xfrm>
        </p:grpSpPr>
        <p:pic>
          <p:nvPicPr>
            <p:cNvPr id="41"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892361" y="401777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86615" y="4166052"/>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00844" y="4314333"/>
              <a:ext cx="487680" cy="487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5794415" y="5077210"/>
            <a:ext cx="679197" cy="784242"/>
            <a:chOff x="6700844" y="4913336"/>
            <a:chExt cx="679197" cy="784242"/>
          </a:xfrm>
        </p:grpSpPr>
        <p:pic>
          <p:nvPicPr>
            <p:cNvPr id="44"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892361" y="4913336"/>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86615" y="5061617"/>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7" descr="C:\Users\ecoffey\AppData\Local\Temp\Rar$DRa1.653\30059_Device_laptop_3145_unreachable_64.png"/>
            <p:cNvPicPr>
              <a:picLocks noChangeAspect="1" noChangeArrowheads="1"/>
            </p:cNvPicPr>
            <p:nvPr/>
          </p:nvPicPr>
          <p:blipFill>
            <a:blip r:embed="rId4">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6700844" y="5209898"/>
              <a:ext cx="487680" cy="487680"/>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p:cNvSpPr txBox="1"/>
          <p:nvPr/>
        </p:nvSpPr>
        <p:spPr>
          <a:xfrm>
            <a:off x="5479173" y="1940895"/>
            <a:ext cx="1510350"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Need: 50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addresses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each</a:t>
            </a:r>
          </a:p>
        </p:txBody>
      </p:sp>
      <p:sp>
        <p:nvSpPr>
          <p:cNvPr id="67" name="Rounded Rectangle 66"/>
          <p:cNvSpPr/>
          <p:nvPr/>
        </p:nvSpPr>
        <p:spPr>
          <a:xfrm>
            <a:off x="478295" y="1943570"/>
            <a:ext cx="1790030" cy="394232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68" name="TextBox 67"/>
          <p:cNvSpPr txBox="1"/>
          <p:nvPr/>
        </p:nvSpPr>
        <p:spPr>
          <a:xfrm>
            <a:off x="714799" y="1967648"/>
            <a:ext cx="1510350"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Need: 200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addresses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each</a:t>
            </a:r>
          </a:p>
        </p:txBody>
      </p:sp>
      <p:sp>
        <p:nvSpPr>
          <p:cNvPr id="70" name="TextBox 69"/>
          <p:cNvSpPr txBox="1"/>
          <p:nvPr/>
        </p:nvSpPr>
        <p:spPr>
          <a:xfrm>
            <a:off x="2845830" y="1967648"/>
            <a:ext cx="1510350"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Need: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addresses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each</a:t>
            </a:r>
          </a:p>
        </p:txBody>
      </p:sp>
      <p:sp>
        <p:nvSpPr>
          <p:cNvPr id="71" name="TextBox 70"/>
          <p:cNvSpPr txBox="1"/>
          <p:nvPr/>
        </p:nvSpPr>
        <p:spPr>
          <a:xfrm>
            <a:off x="7195484" y="1722042"/>
            <a:ext cx="5033750" cy="347787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mn-cs"/>
              </a:rPr>
              <a:t>Given IP 172.160.24.0 /21 use VLSM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mn-cs"/>
              </a:rPr>
              <a:t>to subnet.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sng"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Requirement</a:t>
            </a: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        </a:t>
            </a:r>
            <a:r>
              <a:rPr kumimoji="0" lang="en-US" sz="2000" b="0" i="0" u="sng"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Subnet 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Bookman Old Style" panose="02050604050505020204" pitchFamily="18" charset="0"/>
                <a:ea typeface="+mn-ea"/>
                <a:cs typeface="+mn-cs"/>
              </a:rPr>
              <a:t>200 (8 host bits)  172.160.24.0      /24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  </a:t>
            </a:r>
            <a:r>
              <a:rPr kumimoji="0" lang="en-US" sz="2000" b="0" i="0" u="none" strike="noStrike" kern="1200" cap="none" spc="0" normalizeH="0" baseline="0" noProof="0" dirty="0">
                <a:ln>
                  <a:noFill/>
                </a:ln>
                <a:solidFill>
                  <a:srgbClr val="0070C0"/>
                </a:solidFill>
                <a:effectLst/>
                <a:uLnTx/>
                <a:uFillTx/>
                <a:latin typeface="Bookman Old Style" panose="02050604050505020204" pitchFamily="18" charset="0"/>
                <a:ea typeface="+mn-ea"/>
                <a:cs typeface="+mn-cs"/>
              </a:rPr>
              <a:t>50 (6 host bits)  172.160.25.0      /26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Bookman Old Style" panose="02050604050505020204" pitchFamily="18" charset="0"/>
                <a:ea typeface="+mn-ea"/>
                <a:cs typeface="+mn-cs"/>
              </a:rPr>
              <a:t>  50 (6 host bits)  172.160.25.64    /26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Bookman Old Style" panose="02050604050505020204" pitchFamily="18" charset="0"/>
                <a:ea typeface="+mn-ea"/>
                <a:cs typeface="+mn-cs"/>
              </a:rPr>
              <a:t>  50 (6 host bits)  172.160.25.128  /26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    </a:t>
            </a:r>
            <a:r>
              <a:rPr kumimoji="0" lang="en-US" sz="2000" b="0" i="0" u="none" strike="noStrike" kern="1200" cap="none" spc="0" normalizeH="0" baseline="0" noProof="0" dirty="0">
                <a:ln>
                  <a:noFill/>
                </a:ln>
                <a:solidFill>
                  <a:srgbClr val="008000"/>
                </a:solidFill>
                <a:effectLst/>
                <a:uLnTx/>
                <a:uFillTx/>
                <a:latin typeface="Bookman Old Style" panose="02050604050505020204" pitchFamily="18" charset="0"/>
                <a:ea typeface="+mn-ea"/>
                <a:cs typeface="+mn-cs"/>
              </a:rPr>
              <a:t>2 (2 host bits)  172.160.25.192  /30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Bookman Old Style" panose="02050604050505020204" pitchFamily="18" charset="0"/>
                <a:ea typeface="+mn-ea"/>
                <a:cs typeface="+mn-cs"/>
              </a:rPr>
              <a:t>    2 (2 host bits)  172.160.25.196  /30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8000"/>
                </a:solidFill>
                <a:effectLst/>
                <a:uLnTx/>
                <a:uFillTx/>
                <a:latin typeface="Bookman Old Style" panose="02050604050505020204" pitchFamily="18" charset="0"/>
                <a:ea typeface="+mn-ea"/>
                <a:cs typeface="+mn-cs"/>
              </a:rPr>
              <a:t>    2 (2 host bits)  172.160.25.200  /30</a:t>
            </a:r>
          </a:p>
        </p:txBody>
      </p:sp>
      <p:sp>
        <p:nvSpPr>
          <p:cNvPr id="48" name="Rectangle 47"/>
          <p:cNvSpPr/>
          <p:nvPr/>
        </p:nvSpPr>
        <p:spPr>
          <a:xfrm>
            <a:off x="394016" y="4989961"/>
            <a:ext cx="1963999"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Bookman Old Style" panose="02050604050505020204" pitchFamily="18" charset="0"/>
                <a:ea typeface="+mn-ea"/>
                <a:cs typeface="+mn-cs"/>
              </a:rPr>
              <a:t>172.160.24.0 /24</a:t>
            </a:r>
          </a:p>
        </p:txBody>
      </p:sp>
      <p:sp>
        <p:nvSpPr>
          <p:cNvPr id="49" name="Rectangle 48"/>
          <p:cNvSpPr/>
          <p:nvPr/>
        </p:nvSpPr>
        <p:spPr>
          <a:xfrm>
            <a:off x="2441820" y="3053919"/>
            <a:ext cx="2217274"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Bookman Old Style" panose="02050604050505020204" pitchFamily="18" charset="0"/>
                <a:ea typeface="+mn-ea"/>
                <a:cs typeface="+mn-cs"/>
              </a:rPr>
              <a:t>172.160.25.192 /30</a:t>
            </a:r>
          </a:p>
        </p:txBody>
      </p:sp>
      <p:sp>
        <p:nvSpPr>
          <p:cNvPr id="51" name="Rectangle 50"/>
          <p:cNvSpPr/>
          <p:nvPr/>
        </p:nvSpPr>
        <p:spPr>
          <a:xfrm>
            <a:off x="3466950" y="4702925"/>
            <a:ext cx="2217274"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Bookman Old Style" panose="02050604050505020204" pitchFamily="18" charset="0"/>
                <a:ea typeface="+mn-ea"/>
                <a:cs typeface="+mn-cs"/>
              </a:rPr>
              <a:t>172.160.25.196 /30</a:t>
            </a:r>
          </a:p>
        </p:txBody>
      </p:sp>
      <p:sp>
        <p:nvSpPr>
          <p:cNvPr id="52" name="Rectangle 51"/>
          <p:cNvSpPr/>
          <p:nvPr/>
        </p:nvSpPr>
        <p:spPr>
          <a:xfrm>
            <a:off x="2635984" y="5453567"/>
            <a:ext cx="2217274"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Bookman Old Style" panose="02050604050505020204" pitchFamily="18" charset="0"/>
                <a:ea typeface="+mn-ea"/>
                <a:cs typeface="+mn-cs"/>
              </a:rPr>
              <a:t>172.160.25.200 /30</a:t>
            </a:r>
          </a:p>
        </p:txBody>
      </p:sp>
      <p:sp>
        <p:nvSpPr>
          <p:cNvPr id="54" name="Rectangle 53"/>
          <p:cNvSpPr/>
          <p:nvPr/>
        </p:nvSpPr>
        <p:spPr>
          <a:xfrm>
            <a:off x="5210327" y="3420594"/>
            <a:ext cx="1963999"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Bookman Old Style" panose="02050604050505020204" pitchFamily="18" charset="0"/>
                <a:ea typeface="+mn-ea"/>
                <a:cs typeface="+mn-cs"/>
              </a:rPr>
              <a:t>172.160.25.0 /26</a:t>
            </a:r>
          </a:p>
        </p:txBody>
      </p:sp>
      <p:sp>
        <p:nvSpPr>
          <p:cNvPr id="55" name="Rectangle 54"/>
          <p:cNvSpPr/>
          <p:nvPr/>
        </p:nvSpPr>
        <p:spPr>
          <a:xfrm>
            <a:off x="5207697" y="4475681"/>
            <a:ext cx="2090637"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Bookman Old Style" panose="02050604050505020204" pitchFamily="18" charset="0"/>
                <a:ea typeface="+mn-ea"/>
                <a:cs typeface="+mn-cs"/>
              </a:rPr>
              <a:t>172.160.25.64 /26</a:t>
            </a:r>
          </a:p>
        </p:txBody>
      </p:sp>
      <p:sp>
        <p:nvSpPr>
          <p:cNvPr id="57" name="Rectangle 56"/>
          <p:cNvSpPr/>
          <p:nvPr/>
        </p:nvSpPr>
        <p:spPr>
          <a:xfrm>
            <a:off x="6351768" y="5442847"/>
            <a:ext cx="2217274"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Bookman Old Style" panose="02050604050505020204" pitchFamily="18" charset="0"/>
                <a:ea typeface="+mn-ea"/>
                <a:cs typeface="+mn-cs"/>
              </a:rPr>
              <a:t>172.160.25.128 /26</a:t>
            </a:r>
          </a:p>
        </p:txBody>
      </p:sp>
    </p:spTree>
    <p:extLst>
      <p:ext uri="{BB962C8B-B14F-4D97-AF65-F5344CB8AC3E}">
        <p14:creationId xmlns:p14="http://schemas.microsoft.com/office/powerpoint/2010/main" val="26043120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VLSM Group Exercise</a:t>
            </a:r>
          </a:p>
        </p:txBody>
      </p:sp>
      <p:sp>
        <p:nvSpPr>
          <p:cNvPr id="3" name="Content Placeholder 2"/>
          <p:cNvSpPr>
            <a:spLocks noGrp="1"/>
          </p:cNvSpPr>
          <p:nvPr>
            <p:ph idx="1"/>
          </p:nvPr>
        </p:nvSpPr>
        <p:spPr/>
        <p:txBody>
          <a:bodyPr/>
          <a:lstStyle/>
          <a:p>
            <a:r>
              <a:rPr lang="en-US" dirty="0"/>
              <a:t>Complete VLSM Group Exercise</a:t>
            </a:r>
          </a:p>
          <a:p>
            <a:pPr marL="457200" lvl="1" indent="0">
              <a:buNone/>
              <a:defRPr/>
            </a:pPr>
            <a:r>
              <a:rPr lang="en-US" dirty="0">
                <a:solidFill>
                  <a:srgbClr val="000000"/>
                </a:solidFill>
              </a:rPr>
              <a:t>1. Place in descending order, the largest network to the smallest</a:t>
            </a:r>
            <a:endParaRPr lang="en-US" sz="1800" dirty="0">
              <a:solidFill>
                <a:srgbClr val="FF0000"/>
              </a:solidFill>
            </a:endParaRPr>
          </a:p>
          <a:p>
            <a:pPr marL="457200" lvl="1" indent="0">
              <a:buNone/>
              <a:defRPr/>
            </a:pPr>
            <a:r>
              <a:rPr lang="en-US" dirty="0">
                <a:solidFill>
                  <a:srgbClr val="000000"/>
                </a:solidFill>
              </a:rPr>
              <a:t>2. Determine the amount of host bits required for each network</a:t>
            </a:r>
          </a:p>
          <a:p>
            <a:pPr marL="457200" lvl="1" indent="0">
              <a:buNone/>
              <a:defRPr/>
            </a:pPr>
            <a:r>
              <a:rPr lang="en-US" dirty="0">
                <a:solidFill>
                  <a:srgbClr val="000000"/>
                </a:solidFill>
              </a:rPr>
              <a:t>3. Determine the CIDR notation/subnet mask for each network</a:t>
            </a:r>
          </a:p>
          <a:p>
            <a:pPr marL="457200" lvl="1" indent="0">
              <a:buNone/>
              <a:defRPr/>
            </a:pPr>
            <a:r>
              <a:rPr lang="en-US" dirty="0">
                <a:solidFill>
                  <a:srgbClr val="000000"/>
                </a:solidFill>
              </a:rPr>
              <a:t>4. Determine the wildcard for each network</a:t>
            </a:r>
          </a:p>
          <a:p>
            <a:pPr marL="457200" lvl="1" indent="0">
              <a:buNone/>
              <a:defRPr/>
            </a:pPr>
            <a:r>
              <a:rPr lang="en-US" dirty="0">
                <a:solidFill>
                  <a:srgbClr val="000000"/>
                </a:solidFill>
              </a:rPr>
              <a:t>5. Starting with the first network, add wildcard to network ID to get </a:t>
            </a:r>
          </a:p>
          <a:p>
            <a:pPr marL="457200" lvl="1" indent="0">
              <a:buNone/>
              <a:defRPr/>
            </a:pPr>
            <a:r>
              <a:rPr lang="en-US" dirty="0">
                <a:solidFill>
                  <a:srgbClr val="000000"/>
                </a:solidFill>
              </a:rPr>
              <a:t>       broadcast IP for network</a:t>
            </a:r>
          </a:p>
          <a:p>
            <a:pPr marL="457200" lvl="1" indent="0">
              <a:buNone/>
              <a:defRPr/>
            </a:pPr>
            <a:r>
              <a:rPr lang="en-US" dirty="0">
                <a:solidFill>
                  <a:srgbClr val="000000"/>
                </a:solidFill>
              </a:rPr>
              <a:t>6. Add 1 to broadcast IP to determine next subnet ID</a:t>
            </a:r>
          </a:p>
          <a:p>
            <a:pPr lvl="2" indent="-285750">
              <a:buFontTx/>
              <a:buChar char="–"/>
            </a:pPr>
            <a:r>
              <a:rPr lang="en-US" dirty="0">
                <a:solidFill>
                  <a:srgbClr val="000000"/>
                </a:solidFill>
              </a:rPr>
              <a:t>Repeat step 5 and 6 for remaining subnets</a:t>
            </a:r>
            <a:endParaRPr lang="en-US" dirty="0"/>
          </a:p>
          <a:p>
            <a:pPr lvl="1"/>
            <a:endParaRPr lang="en-US" sz="1800" dirty="0">
              <a:solidFill>
                <a:srgbClr val="000000"/>
              </a:solidFill>
              <a:latin typeface="Calibri"/>
              <a:ea typeface="+mn-ea"/>
              <a:cs typeface="+mn-cs"/>
            </a:endParaRPr>
          </a:p>
          <a:p>
            <a:endParaRPr lang="en-US" dirty="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9248932" y="4231486"/>
            <a:ext cx="2838294" cy="1940714"/>
          </a:xfrm>
          <a:prstGeom prst="rect">
            <a:avLst/>
          </a:prstGeom>
        </p:spPr>
      </p:pic>
      <p:pic>
        <p:nvPicPr>
          <p:cNvPr id="5" name="Picture 4"/>
          <p:cNvPicPr>
            <a:picLocks noChangeAspect="1"/>
          </p:cNvPicPr>
          <p:nvPr/>
        </p:nvPicPr>
        <p:blipFill>
          <a:blip r:embed="rId4"/>
          <a:stretch>
            <a:fillRect/>
          </a:stretch>
        </p:blipFill>
        <p:spPr>
          <a:xfrm>
            <a:off x="9992311" y="1543987"/>
            <a:ext cx="1990292" cy="1184223"/>
          </a:xfrm>
          <a:prstGeom prst="rect">
            <a:avLst/>
          </a:prstGeom>
        </p:spPr>
      </p:pic>
    </p:spTree>
    <p:extLst>
      <p:ext uri="{BB962C8B-B14F-4D97-AF65-F5344CB8AC3E}">
        <p14:creationId xmlns:p14="http://schemas.microsoft.com/office/powerpoint/2010/main" val="106676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IPv4 Logic</a:t>
            </a:r>
          </a:p>
        </p:txBody>
      </p:sp>
      <p:sp>
        <p:nvSpPr>
          <p:cNvPr id="3" name="Content Placeholder 2"/>
          <p:cNvSpPr>
            <a:spLocks noGrp="1"/>
          </p:cNvSpPr>
          <p:nvPr>
            <p:ph idx="1"/>
          </p:nvPr>
        </p:nvSpPr>
        <p:spPr>
          <a:xfrm>
            <a:off x="304800" y="1143000"/>
            <a:ext cx="11582400" cy="1982165"/>
          </a:xfrm>
        </p:spPr>
        <p:txBody>
          <a:bodyPr/>
          <a:lstStyle/>
          <a:p>
            <a:r>
              <a:rPr lang="en-US" dirty="0"/>
              <a:t>IPv4 addresses are </a:t>
            </a:r>
            <a:r>
              <a:rPr lang="en-US" i="1" dirty="0"/>
              <a:t>logical addresses</a:t>
            </a:r>
          </a:p>
          <a:p>
            <a:pPr lvl="1"/>
            <a:r>
              <a:rPr lang="en-US" dirty="0"/>
              <a:t>IP addresses are assigned by a LAN administrator</a:t>
            </a:r>
          </a:p>
          <a:p>
            <a:pPr lvl="1"/>
            <a:r>
              <a:rPr lang="en-US" dirty="0"/>
              <a:t>Host addresses are based on the network it is connected to</a:t>
            </a:r>
          </a:p>
        </p:txBody>
      </p:sp>
      <p:pic>
        <p:nvPicPr>
          <p:cNvPr id="4" name="Picture 3"/>
          <p:cNvPicPr>
            <a:picLocks noChangeAspect="1"/>
          </p:cNvPicPr>
          <p:nvPr/>
        </p:nvPicPr>
        <p:blipFill>
          <a:blip r:embed="rId3"/>
          <a:stretch>
            <a:fillRect/>
          </a:stretch>
        </p:blipFill>
        <p:spPr>
          <a:xfrm>
            <a:off x="8007442" y="3073139"/>
            <a:ext cx="1803480" cy="3002134"/>
          </a:xfrm>
          <a:prstGeom prst="rect">
            <a:avLst/>
          </a:prstGeom>
        </p:spPr>
      </p:pic>
      <p:sp>
        <p:nvSpPr>
          <p:cNvPr id="5" name="TextBox 4"/>
          <p:cNvSpPr txBox="1"/>
          <p:nvPr/>
        </p:nvSpPr>
        <p:spPr>
          <a:xfrm>
            <a:off x="1522530" y="3125165"/>
            <a:ext cx="4708340" cy="255454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Arial" charset="0"/>
                <a:ea typeface="+mn-ea"/>
                <a:cs typeface="+mn-cs"/>
              </a:rPr>
              <a:t>Logical </a:t>
            </a:r>
            <a:r>
              <a:rPr kumimoji="0" lang="en-US" sz="2000" b="0" i="0" u="none" strike="noStrike" kern="1200" cap="none" spc="0" normalizeH="0" baseline="0" noProof="0" dirty="0">
                <a:ln>
                  <a:noFill/>
                </a:ln>
                <a:solidFill>
                  <a:srgbClr val="000000"/>
                </a:solidFill>
                <a:effectLst/>
                <a:uLnTx/>
                <a:uFillTx/>
                <a:latin typeface="Arial" charset="0"/>
                <a:ea typeface="+mn-ea"/>
                <a:cs typeface="+mn-cs"/>
              </a:rPr>
              <a:t>numbering scheme – there is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An explanation to the number assigned.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Example: if you dial </a:t>
            </a:r>
            <a:r>
              <a:rPr kumimoji="0" lang="en-US" sz="2000" b="0" i="0" u="sng" strike="noStrike" kern="1200" cap="none" spc="0" normalizeH="0" baseline="0" noProof="0" dirty="0">
                <a:ln>
                  <a:noFill/>
                </a:ln>
                <a:solidFill>
                  <a:srgbClr val="000000"/>
                </a:solidFill>
                <a:effectLst/>
                <a:uLnTx/>
                <a:uFillTx/>
                <a:latin typeface="Arial" charset="0"/>
                <a:ea typeface="+mn-ea"/>
                <a:cs typeface="+mn-cs"/>
              </a:rPr>
              <a:t>662</a:t>
            </a:r>
            <a:r>
              <a:rPr kumimoji="0" lang="en-US" sz="2000" b="0" i="0" u="none" strike="noStrike" kern="1200" cap="none" spc="0" normalizeH="0" baseline="0" noProof="0" dirty="0">
                <a:ln>
                  <a:noFill/>
                </a:ln>
                <a:solidFill>
                  <a:srgbClr val="000000"/>
                </a:solidFill>
                <a:effectLst/>
                <a:uLnTx/>
                <a:uFillTx/>
                <a:latin typeface="Arial" charset="0"/>
                <a:ea typeface="+mn-ea"/>
                <a:cs typeface="+mn-cs"/>
              </a:rPr>
              <a:t>-867-5309 you will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                call someone in this area.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                If you dial </a:t>
            </a:r>
            <a:r>
              <a:rPr kumimoji="0" lang="en-US" sz="2000" b="0" i="0" u="sng" strike="noStrike" kern="1200" cap="none" spc="0" normalizeH="0" baseline="0" noProof="0" dirty="0">
                <a:ln>
                  <a:noFill/>
                </a:ln>
                <a:solidFill>
                  <a:srgbClr val="000000"/>
                </a:solidFill>
                <a:effectLst/>
                <a:uLnTx/>
                <a:uFillTx/>
                <a:latin typeface="Arial" charset="0"/>
                <a:ea typeface="+mn-ea"/>
                <a:cs typeface="+mn-cs"/>
              </a:rPr>
              <a:t>228</a:t>
            </a:r>
            <a:r>
              <a:rPr kumimoji="0" lang="en-US" sz="2000" b="0" i="0" u="none" strike="noStrike" kern="1200" cap="none" spc="0" normalizeH="0" baseline="0" noProof="0" dirty="0">
                <a:ln>
                  <a:noFill/>
                </a:ln>
                <a:solidFill>
                  <a:srgbClr val="000000"/>
                </a:solidFill>
                <a:effectLst/>
                <a:uLnTx/>
                <a:uFillTx/>
                <a:latin typeface="Arial" charset="0"/>
                <a:ea typeface="+mn-ea"/>
                <a:cs typeface="+mn-cs"/>
              </a:rPr>
              <a:t>-867-5309 you will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mn-ea"/>
                <a:cs typeface="+mn-cs"/>
              </a:rPr>
              <a:t>                call someone in this area.</a:t>
            </a:r>
          </a:p>
        </p:txBody>
      </p:sp>
      <p:cxnSp>
        <p:nvCxnSpPr>
          <p:cNvPr id="7" name="Straight Arrow Connector 6"/>
          <p:cNvCxnSpPr/>
          <p:nvPr/>
        </p:nvCxnSpPr>
        <p:spPr>
          <a:xfrm flipV="1">
            <a:off x="6459434" y="3753688"/>
            <a:ext cx="1684734" cy="816457"/>
          </a:xfrm>
          <a:prstGeom prst="straightConnector1">
            <a:avLst/>
          </a:prstGeom>
          <a:ln w="57150">
            <a:solidFill>
              <a:srgbClr val="71E5AE"/>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632481" y="4570145"/>
            <a:ext cx="826953" cy="4061"/>
          </a:xfrm>
          <a:prstGeom prst="straightConnector1">
            <a:avLst/>
          </a:prstGeom>
          <a:ln w="57150">
            <a:solidFill>
              <a:srgbClr val="71E5A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32481" y="5412130"/>
            <a:ext cx="3532890" cy="38743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304800" y="4750489"/>
            <a:ext cx="1994307" cy="1323282"/>
          </a:xfrm>
          <a:prstGeom prst="rect">
            <a:avLst/>
          </a:prstGeom>
        </p:spPr>
      </p:pic>
    </p:spTree>
    <p:extLst>
      <p:ext uri="{BB962C8B-B14F-4D97-AF65-F5344CB8AC3E}">
        <p14:creationId xmlns:p14="http://schemas.microsoft.com/office/powerpoint/2010/main" val="3136614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p>
        </p:txBody>
      </p:sp>
      <p:sp>
        <p:nvSpPr>
          <p:cNvPr id="3" name="Content Placeholder 2"/>
          <p:cNvSpPr>
            <a:spLocks noGrp="1"/>
          </p:cNvSpPr>
          <p:nvPr>
            <p:ph idx="1"/>
          </p:nvPr>
        </p:nvSpPr>
        <p:spPr/>
        <p:txBody>
          <a:bodyPr/>
          <a:lstStyle/>
          <a:p>
            <a:pPr marL="914400" lvl="2" indent="0">
              <a:buNone/>
            </a:pPr>
            <a:endParaRPr lang="en-US" dirty="0"/>
          </a:p>
          <a:p>
            <a:pPr lvl="2"/>
            <a:endParaRPr lang="en-US" dirty="0"/>
          </a:p>
          <a:p>
            <a:pPr lvl="2"/>
            <a:endParaRPr lang="en-US" dirty="0"/>
          </a:p>
          <a:p>
            <a:pPr lvl="2"/>
            <a:endParaRPr lang="en-US" dirty="0"/>
          </a:p>
        </p:txBody>
      </p:sp>
      <p:pic>
        <p:nvPicPr>
          <p:cNvPr id="6" name="Picture 5"/>
          <p:cNvPicPr>
            <a:picLocks noChangeAspect="1"/>
          </p:cNvPicPr>
          <p:nvPr/>
        </p:nvPicPr>
        <p:blipFill>
          <a:blip r:embed="rId3"/>
          <a:stretch>
            <a:fillRect/>
          </a:stretch>
        </p:blipFill>
        <p:spPr>
          <a:xfrm>
            <a:off x="3531796" y="1043792"/>
            <a:ext cx="5128408" cy="5128408"/>
          </a:xfrm>
          <a:prstGeom prst="rect">
            <a:avLst/>
          </a:prstGeom>
        </p:spPr>
      </p:pic>
    </p:spTree>
    <p:extLst>
      <p:ext uri="{BB962C8B-B14F-4D97-AF65-F5344CB8AC3E}">
        <p14:creationId xmlns:p14="http://schemas.microsoft.com/office/powerpoint/2010/main" val="2984539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Individual Assistance</a:t>
            </a:r>
          </a:p>
        </p:txBody>
      </p:sp>
      <p:sp>
        <p:nvSpPr>
          <p:cNvPr id="3" name="Content Placeholder 2"/>
          <p:cNvSpPr>
            <a:spLocks noGrp="1"/>
          </p:cNvSpPr>
          <p:nvPr>
            <p:ph idx="1"/>
          </p:nvPr>
        </p:nvSpPr>
        <p:spPr>
          <a:xfrm>
            <a:off x="304800" y="1143000"/>
            <a:ext cx="11582400" cy="3352800"/>
          </a:xfrm>
        </p:spPr>
        <p:txBody>
          <a:bodyPr/>
          <a:lstStyle/>
          <a:p>
            <a:r>
              <a:rPr lang="en-US" dirty="0"/>
              <a:t>Student Individual Assistance (SIA)</a:t>
            </a:r>
          </a:p>
          <a:p>
            <a:pPr lvl="1"/>
            <a:r>
              <a:rPr lang="en-US" dirty="0"/>
              <a:t>What is SIA</a:t>
            </a:r>
          </a:p>
          <a:p>
            <a:pPr lvl="1"/>
            <a:r>
              <a:rPr lang="en-US" dirty="0"/>
              <a:t>It is a personalized tutor to meet your needs</a:t>
            </a:r>
          </a:p>
          <a:p>
            <a:pPr lvl="1"/>
            <a:r>
              <a:rPr lang="en-US" dirty="0"/>
              <a:t>Lots of information to cover in Block III</a:t>
            </a:r>
          </a:p>
          <a:p>
            <a:pPr lvl="2"/>
            <a:r>
              <a:rPr lang="en-US" dirty="0"/>
              <a:t>Study daily</a:t>
            </a:r>
          </a:p>
          <a:p>
            <a:pPr lvl="2"/>
            <a:r>
              <a:rPr lang="en-US" dirty="0"/>
              <a:t>Ask for help</a:t>
            </a:r>
          </a:p>
          <a:p>
            <a:pPr marL="457200" lvl="1" indent="0">
              <a:buNone/>
            </a:pPr>
            <a:endParaRPr lang="en-US" dirty="0"/>
          </a:p>
        </p:txBody>
      </p:sp>
      <p:pic>
        <p:nvPicPr>
          <p:cNvPr id="6" name="Picture 5">
            <a:extLst>
              <a:ext uri="{FF2B5EF4-FFF2-40B4-BE49-F238E27FC236}">
                <a16:creationId xmlns:a16="http://schemas.microsoft.com/office/drawing/2014/main" id="{C9821BBB-E5E2-A0F9-D5D8-0C7661BAC224}"/>
              </a:ext>
            </a:extLst>
          </p:cNvPr>
          <p:cNvPicPr>
            <a:picLocks noChangeAspect="1"/>
          </p:cNvPicPr>
          <p:nvPr/>
        </p:nvPicPr>
        <p:blipFill>
          <a:blip r:embed="rId3"/>
          <a:stretch>
            <a:fillRect/>
          </a:stretch>
        </p:blipFill>
        <p:spPr>
          <a:xfrm>
            <a:off x="8001000" y="2171700"/>
            <a:ext cx="3886200" cy="3886200"/>
          </a:xfrm>
          <a:prstGeom prst="rect">
            <a:avLst/>
          </a:prstGeom>
        </p:spPr>
      </p:pic>
    </p:spTree>
    <p:extLst>
      <p:ext uri="{BB962C8B-B14F-4D97-AF65-F5344CB8AC3E}">
        <p14:creationId xmlns:p14="http://schemas.microsoft.com/office/powerpoint/2010/main" val="12493197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Objective 3</a:t>
            </a:r>
          </a:p>
        </p:txBody>
      </p:sp>
      <p:sp>
        <p:nvSpPr>
          <p:cNvPr id="5" name="Content Placeholder 2"/>
          <p:cNvSpPr>
            <a:spLocks noGrp="1"/>
          </p:cNvSpPr>
          <p:nvPr>
            <p:ph idx="1"/>
          </p:nvPr>
        </p:nvSpPr>
        <p:spPr>
          <a:xfrm>
            <a:off x="304800" y="1143000"/>
            <a:ext cx="11658600" cy="5181600"/>
          </a:xfrm>
        </p:spPr>
        <p:txBody>
          <a:bodyPr/>
          <a:lstStyle/>
          <a:p>
            <a:r>
              <a:rPr lang="en-US" dirty="0"/>
              <a:t>Objective: Relate Principles Pertaining to Internet Protocol (IP) Addressing and Subnetting.</a:t>
            </a:r>
          </a:p>
          <a:p>
            <a:pPr lvl="1"/>
            <a:r>
              <a:rPr lang="en-US" dirty="0"/>
              <a:t>Evaluation</a:t>
            </a:r>
          </a:p>
          <a:p>
            <a:pPr lvl="2"/>
            <a:r>
              <a:rPr lang="en-US" dirty="0"/>
              <a:t>Written Test / Training Mission</a:t>
            </a:r>
          </a:p>
          <a:p>
            <a:pPr lvl="1"/>
            <a:r>
              <a:rPr lang="en-US" dirty="0"/>
              <a:t>Learning outcomes</a:t>
            </a:r>
          </a:p>
          <a:p>
            <a:pPr lvl="2"/>
            <a:r>
              <a:rPr lang="en-US" dirty="0"/>
              <a:t>Explain the decimal, binary, &amp; hexadecimal number systems &amp; perform conversions</a:t>
            </a:r>
            <a:endParaRPr lang="en-US" dirty="0">
              <a:solidFill>
                <a:srgbClr val="000000"/>
              </a:solidFill>
            </a:endParaRPr>
          </a:p>
          <a:p>
            <a:pPr lvl="2"/>
            <a:r>
              <a:rPr lang="en-US" dirty="0"/>
              <a:t>Explain IPv4 addressing, classes, &amp; perform subnetting</a:t>
            </a:r>
          </a:p>
          <a:p>
            <a:pPr lvl="2">
              <a:buFont typeface="Arial" panose="020B0604020202020204" pitchFamily="34" charset="0"/>
              <a:buChar char="•"/>
            </a:pPr>
            <a:r>
              <a:rPr lang="en-US" dirty="0"/>
              <a:t>Identify facts about &amp; perform Variable Length Subnet Masking (VLSM)</a:t>
            </a:r>
          </a:p>
          <a:p>
            <a:pPr lvl="2">
              <a:buFont typeface="Arial" panose="020B0604020202020204" pitchFamily="34" charset="0"/>
              <a:buChar char="•"/>
            </a:pPr>
            <a:r>
              <a:rPr lang="en-US" dirty="0"/>
              <a:t>Identify facts about IPv6</a:t>
            </a:r>
          </a:p>
          <a:p>
            <a:pPr lvl="2">
              <a:buFont typeface="Arial" panose="020B0604020202020204" pitchFamily="34" charset="0"/>
              <a:buChar char="•"/>
            </a:pPr>
            <a:r>
              <a:rPr lang="en-US" dirty="0"/>
              <a:t>Identify facts about Network Address Translation (NAT)</a:t>
            </a:r>
          </a:p>
          <a:p>
            <a:pPr lvl="2"/>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908398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p:cNvCxnSpPr>
            <a:stCxn id="18" idx="1"/>
            <a:endCxn id="37" idx="0"/>
          </p:cNvCxnSpPr>
          <p:nvPr/>
        </p:nvCxnSpPr>
        <p:spPr>
          <a:xfrm flipH="1" flipV="1">
            <a:off x="9988989" y="4418370"/>
            <a:ext cx="1080345" cy="662307"/>
          </a:xfrm>
          <a:prstGeom prst="line">
            <a:avLst/>
          </a:prstGeom>
          <a:ln w="28575" cmpd="sng">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34" idx="0"/>
            <a:endCxn id="37" idx="0"/>
          </p:cNvCxnSpPr>
          <p:nvPr/>
        </p:nvCxnSpPr>
        <p:spPr>
          <a:xfrm flipV="1">
            <a:off x="8103876" y="4418370"/>
            <a:ext cx="1885113" cy="45807"/>
          </a:xfrm>
          <a:prstGeom prst="line">
            <a:avLst/>
          </a:prstGeom>
          <a:ln w="28575" cmpd="sng">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1" idx="0"/>
            <a:endCxn id="15" idx="3"/>
          </p:cNvCxnSpPr>
          <p:nvPr/>
        </p:nvCxnSpPr>
        <p:spPr>
          <a:xfrm flipH="1" flipV="1">
            <a:off x="1243875" y="4417882"/>
            <a:ext cx="1373449" cy="28407"/>
          </a:xfrm>
          <a:prstGeom prst="line">
            <a:avLst/>
          </a:prstGeom>
          <a:ln w="28575" cmpd="sng">
            <a:solidFill>
              <a:srgbClr val="FF2121"/>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2" idx="3"/>
            <a:endCxn id="21" idx="0"/>
          </p:cNvCxnSpPr>
          <p:nvPr/>
        </p:nvCxnSpPr>
        <p:spPr>
          <a:xfrm flipV="1">
            <a:off x="1243875" y="4446289"/>
            <a:ext cx="1373449" cy="873283"/>
          </a:xfrm>
          <a:prstGeom prst="line">
            <a:avLst/>
          </a:prstGeom>
          <a:ln w="28575" cmpd="sng">
            <a:solidFill>
              <a:srgbClr val="FF212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4" idx="0"/>
            <a:endCxn id="28" idx="0"/>
          </p:cNvCxnSpPr>
          <p:nvPr/>
        </p:nvCxnSpPr>
        <p:spPr>
          <a:xfrm flipH="1">
            <a:off x="6165428" y="4464177"/>
            <a:ext cx="1938448" cy="413964"/>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1" idx="0"/>
            <a:endCxn id="34" idx="0"/>
          </p:cNvCxnSpPr>
          <p:nvPr/>
        </p:nvCxnSpPr>
        <p:spPr>
          <a:xfrm>
            <a:off x="7181910" y="3688805"/>
            <a:ext cx="921966" cy="775372"/>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5" idx="0"/>
            <a:endCxn id="31" idx="0"/>
          </p:cNvCxnSpPr>
          <p:nvPr/>
        </p:nvCxnSpPr>
        <p:spPr>
          <a:xfrm>
            <a:off x="5499605" y="3688805"/>
            <a:ext cx="1682305" cy="0"/>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1" idx="0"/>
            <a:endCxn id="28" idx="0"/>
          </p:cNvCxnSpPr>
          <p:nvPr/>
        </p:nvCxnSpPr>
        <p:spPr>
          <a:xfrm flipH="1">
            <a:off x="6165428" y="3688805"/>
            <a:ext cx="1016482" cy="1189336"/>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5" idx="0"/>
            <a:endCxn id="28" idx="0"/>
          </p:cNvCxnSpPr>
          <p:nvPr/>
        </p:nvCxnSpPr>
        <p:spPr>
          <a:xfrm>
            <a:off x="5499605" y="3688805"/>
            <a:ext cx="665823" cy="1189336"/>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5" idx="0"/>
            <a:endCxn id="9" idx="0"/>
          </p:cNvCxnSpPr>
          <p:nvPr/>
        </p:nvCxnSpPr>
        <p:spPr>
          <a:xfrm flipH="1">
            <a:off x="4699386" y="3688805"/>
            <a:ext cx="800219" cy="788262"/>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9" idx="0"/>
            <a:endCxn id="28" idx="0"/>
          </p:cNvCxnSpPr>
          <p:nvPr/>
        </p:nvCxnSpPr>
        <p:spPr>
          <a:xfrm>
            <a:off x="4699386" y="4477067"/>
            <a:ext cx="1466042" cy="401074"/>
          </a:xfrm>
          <a:prstGeom prst="line">
            <a:avLst/>
          </a:prstGeom>
          <a:ln w="28575" cmpd="sng"/>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1" idx="0"/>
          </p:cNvCxnSpPr>
          <p:nvPr/>
        </p:nvCxnSpPr>
        <p:spPr>
          <a:xfrm>
            <a:off x="2617324" y="4446289"/>
            <a:ext cx="2009766" cy="17888"/>
          </a:xfrm>
          <a:prstGeom prst="line">
            <a:avLst/>
          </a:prstGeom>
          <a:ln w="28575" cmpd="sng">
            <a:solidFill>
              <a:srgbClr val="FF2121"/>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Network and Host Addressing</a:t>
            </a:r>
          </a:p>
        </p:txBody>
      </p:sp>
      <p:sp>
        <p:nvSpPr>
          <p:cNvPr id="3" name="Content Placeholder 2"/>
          <p:cNvSpPr>
            <a:spLocks noGrp="1"/>
          </p:cNvSpPr>
          <p:nvPr>
            <p:ph idx="1"/>
          </p:nvPr>
        </p:nvSpPr>
        <p:spPr/>
        <p:txBody>
          <a:bodyPr/>
          <a:lstStyle/>
          <a:p>
            <a:r>
              <a:rPr lang="en-US" dirty="0"/>
              <a:t>IPv4 addresses are divided into a network portion and host portion</a:t>
            </a:r>
          </a:p>
          <a:p>
            <a:pPr lvl="1"/>
            <a:r>
              <a:rPr lang="en-US" dirty="0"/>
              <a:t>Network portion help to identify routes through a network cloud</a:t>
            </a:r>
          </a:p>
          <a:p>
            <a:pPr lvl="1"/>
            <a:r>
              <a:rPr lang="en-US" dirty="0"/>
              <a:t>Host portion are for devices connected to a particular network</a:t>
            </a:r>
          </a:p>
          <a:p>
            <a:pPr lvl="1"/>
            <a:r>
              <a:rPr lang="en-US" dirty="0"/>
              <a:t>Different networks </a:t>
            </a:r>
            <a:r>
              <a:rPr lang="en-US" i="1" dirty="0"/>
              <a:t>must</a:t>
            </a:r>
            <a:r>
              <a:rPr lang="en-US" dirty="0"/>
              <a:t> be separated by routers</a:t>
            </a:r>
          </a:p>
          <a:p>
            <a:pPr lvl="1"/>
            <a:endParaRPr lang="en-US" dirty="0"/>
          </a:p>
          <a:p>
            <a:pPr lvl="1"/>
            <a:endParaRPr lang="en-US" dirty="0"/>
          </a:p>
          <a:p>
            <a:pPr marL="457200" lvl="1" indent="0">
              <a:buNone/>
            </a:pPr>
            <a:endParaRPr lang="en-US" dirty="0"/>
          </a:p>
        </p:txBody>
      </p:sp>
      <p:grpSp>
        <p:nvGrpSpPr>
          <p:cNvPr id="10" name="Group 9"/>
          <p:cNvGrpSpPr/>
          <p:nvPr/>
        </p:nvGrpSpPr>
        <p:grpSpPr>
          <a:xfrm>
            <a:off x="4299276" y="4186932"/>
            <a:ext cx="800219" cy="766068"/>
            <a:chOff x="4299276" y="4186932"/>
            <a:chExt cx="800219" cy="766068"/>
          </a:xfrm>
        </p:grpSpPr>
        <p:pic>
          <p:nvPicPr>
            <p:cNvPr id="5"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11" name="Group 10"/>
          <p:cNvGrpSpPr/>
          <p:nvPr/>
        </p:nvGrpSpPr>
        <p:grpSpPr>
          <a:xfrm>
            <a:off x="417984" y="5075732"/>
            <a:ext cx="1164101" cy="749290"/>
            <a:chOff x="7205589" y="3810000"/>
            <a:chExt cx="1164101" cy="749290"/>
          </a:xfrm>
        </p:grpSpPr>
        <p:pic>
          <p:nvPicPr>
            <p:cNvPr id="12" name="Picture 27" descr="C:\Users\ecoffey\AppData\Local\Temp\Rar$DRa0.175\30088_Device_terminal_unreachable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3810000"/>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205589" y="4297680"/>
              <a:ext cx="1164101" cy="26161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mn-ea"/>
                  <a:cs typeface="+mn-cs"/>
                </a:rPr>
                <a:t>222.111.33.122</a:t>
              </a:r>
            </a:p>
          </p:txBody>
        </p:sp>
      </p:grpSp>
      <p:grpSp>
        <p:nvGrpSpPr>
          <p:cNvPr id="14" name="Group 13"/>
          <p:cNvGrpSpPr/>
          <p:nvPr/>
        </p:nvGrpSpPr>
        <p:grpSpPr>
          <a:xfrm>
            <a:off x="457259" y="4174042"/>
            <a:ext cx="1085555" cy="749290"/>
            <a:chOff x="7244864" y="3810000"/>
            <a:chExt cx="1085555" cy="749290"/>
          </a:xfrm>
        </p:grpSpPr>
        <p:pic>
          <p:nvPicPr>
            <p:cNvPr id="15" name="Picture 27" descr="C:\Users\ecoffey\AppData\Local\Temp\Rar$DRa0.175\30088_Device_terminal_unreachable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3810000"/>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244864" y="4297680"/>
              <a:ext cx="1085555" cy="26161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mn-ea"/>
                  <a:cs typeface="+mn-cs"/>
                </a:rPr>
                <a:t>222.111.33.52</a:t>
              </a:r>
            </a:p>
          </p:txBody>
        </p:sp>
      </p:grpSp>
      <p:grpSp>
        <p:nvGrpSpPr>
          <p:cNvPr id="17" name="Group 16"/>
          <p:cNvGrpSpPr/>
          <p:nvPr/>
        </p:nvGrpSpPr>
        <p:grpSpPr>
          <a:xfrm>
            <a:off x="10770398" y="4836837"/>
            <a:ext cx="1085555" cy="749290"/>
            <a:chOff x="7244864" y="3810000"/>
            <a:chExt cx="1085555" cy="749290"/>
          </a:xfrm>
        </p:grpSpPr>
        <p:pic>
          <p:nvPicPr>
            <p:cNvPr id="18" name="Picture 27" descr="C:\Users\ecoffey\AppData\Local\Temp\Rar$DRa0.175\30088_Device_terminal_unreachable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3810000"/>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244864" y="4297680"/>
              <a:ext cx="1085555" cy="26161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mn-ea"/>
                  <a:cs typeface="+mn-cs"/>
                </a:rPr>
                <a:t>221.222.44.37</a:t>
              </a:r>
            </a:p>
          </p:txBody>
        </p:sp>
      </p:grpSp>
      <p:grpSp>
        <p:nvGrpSpPr>
          <p:cNvPr id="22" name="Group 21"/>
          <p:cNvGrpSpPr/>
          <p:nvPr/>
        </p:nvGrpSpPr>
        <p:grpSpPr>
          <a:xfrm>
            <a:off x="2185154" y="4186931"/>
            <a:ext cx="864339" cy="708952"/>
            <a:chOff x="2185154" y="4186931"/>
            <a:chExt cx="864339" cy="708952"/>
          </a:xfrm>
        </p:grpSpPr>
        <p:pic>
          <p:nvPicPr>
            <p:cNvPr id="20" name="Picture 27" descr="C:\Users\ecoffey\AppData\Local\Temp\Rar$DRa0.608\30080_Device_switch_unreachable_64.png"/>
            <p:cNvPicPr>
              <a:picLocks noChangeAspect="1" noChangeArrowheads="1"/>
            </p:cNvPicPr>
            <p:nvPr/>
          </p:nvPicPr>
          <p:blipFill>
            <a:blip r:embed="rId5">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2262848" y="4186931"/>
              <a:ext cx="708952" cy="70895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185154" y="4446289"/>
              <a:ext cx="86433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Switch</a:t>
              </a:r>
            </a:p>
          </p:txBody>
        </p:sp>
      </p:grpSp>
      <p:grpSp>
        <p:nvGrpSpPr>
          <p:cNvPr id="23" name="Group 22"/>
          <p:cNvGrpSpPr/>
          <p:nvPr/>
        </p:nvGrpSpPr>
        <p:grpSpPr>
          <a:xfrm>
            <a:off x="5099495" y="3398670"/>
            <a:ext cx="800219" cy="766068"/>
            <a:chOff x="4299276" y="4186932"/>
            <a:chExt cx="800219" cy="766068"/>
          </a:xfrm>
        </p:grpSpPr>
        <p:pic>
          <p:nvPicPr>
            <p:cNvPr id="24"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26" name="Group 25"/>
          <p:cNvGrpSpPr/>
          <p:nvPr/>
        </p:nvGrpSpPr>
        <p:grpSpPr>
          <a:xfrm>
            <a:off x="5765318" y="4588006"/>
            <a:ext cx="800219" cy="766068"/>
            <a:chOff x="4299276" y="4186932"/>
            <a:chExt cx="800219" cy="766068"/>
          </a:xfrm>
        </p:grpSpPr>
        <p:pic>
          <p:nvPicPr>
            <p:cNvPr id="27"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29" name="Group 28"/>
          <p:cNvGrpSpPr/>
          <p:nvPr/>
        </p:nvGrpSpPr>
        <p:grpSpPr>
          <a:xfrm>
            <a:off x="6781800" y="3398670"/>
            <a:ext cx="800219" cy="766068"/>
            <a:chOff x="4299276" y="4186932"/>
            <a:chExt cx="800219" cy="766068"/>
          </a:xfrm>
        </p:grpSpPr>
        <p:pic>
          <p:nvPicPr>
            <p:cNvPr id="30"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32" name="Group 31"/>
          <p:cNvGrpSpPr/>
          <p:nvPr/>
        </p:nvGrpSpPr>
        <p:grpSpPr>
          <a:xfrm>
            <a:off x="7703766" y="4174042"/>
            <a:ext cx="800219" cy="766068"/>
            <a:chOff x="4299276" y="4186932"/>
            <a:chExt cx="800219" cy="766068"/>
          </a:xfrm>
        </p:grpSpPr>
        <p:pic>
          <p:nvPicPr>
            <p:cNvPr id="33" name="Picture 27" descr="C:\Users\ecoffey\AppData\Local\Temp\Rar$DRa0.386\30067_Device_router_unreachable_64.png"/>
            <p:cNvPicPr>
              <a:picLocks noChangeAspect="1" noChangeArrowheads="1"/>
            </p:cNvPicPr>
            <p:nvPr/>
          </p:nvPicPr>
          <p:blipFill>
            <a:blip r:embed="rId3">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4316352" y="4186932"/>
              <a:ext cx="766068" cy="76606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4299276" y="4477067"/>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mn-ea"/>
                  <a:cs typeface="+mn-cs"/>
                </a:rPr>
                <a:t>Router</a:t>
              </a:r>
            </a:p>
          </p:txBody>
        </p:sp>
      </p:grpSp>
      <p:grpSp>
        <p:nvGrpSpPr>
          <p:cNvPr id="35" name="Group 34"/>
          <p:cNvGrpSpPr/>
          <p:nvPr/>
        </p:nvGrpSpPr>
        <p:grpSpPr>
          <a:xfrm>
            <a:off x="9556819" y="4159012"/>
            <a:ext cx="864339" cy="708952"/>
            <a:chOff x="2185154" y="4186931"/>
            <a:chExt cx="864339" cy="708952"/>
          </a:xfrm>
        </p:grpSpPr>
        <p:pic>
          <p:nvPicPr>
            <p:cNvPr id="36" name="Picture 27" descr="C:\Users\ecoffey\AppData\Local\Temp\Rar$DRa0.608\30080_Device_switch_unreachable_64.png"/>
            <p:cNvPicPr>
              <a:picLocks noChangeAspect="1" noChangeArrowheads="1"/>
            </p:cNvPicPr>
            <p:nvPr/>
          </p:nvPicPr>
          <p:blipFill>
            <a:blip r:embed="rId5">
              <a:duotone>
                <a:prstClr val="black"/>
                <a:srgbClr val="69C400">
                  <a:tint val="45000"/>
                  <a:satMod val="400000"/>
                </a:srgbClr>
              </a:duotone>
              <a:extLst>
                <a:ext uri="{28A0092B-C50C-407E-A947-70E740481C1C}">
                  <a14:useLocalDpi xmlns:a14="http://schemas.microsoft.com/office/drawing/2010/main" val="0"/>
                </a:ext>
              </a:extLst>
            </a:blip>
            <a:srcRect/>
            <a:stretch>
              <a:fillRect/>
            </a:stretch>
          </p:blipFill>
          <p:spPr bwMode="auto">
            <a:xfrm>
              <a:off x="2262848" y="4186931"/>
              <a:ext cx="708952" cy="70895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2185154" y="4446289"/>
              <a:ext cx="86433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Switch</a:t>
              </a:r>
            </a:p>
          </p:txBody>
        </p:sp>
      </p:grpSp>
      <p:sp>
        <p:nvSpPr>
          <p:cNvPr id="80" name="TextBox 79"/>
          <p:cNvSpPr txBox="1"/>
          <p:nvPr/>
        </p:nvSpPr>
        <p:spPr>
          <a:xfrm>
            <a:off x="1293815" y="3398960"/>
            <a:ext cx="1792222" cy="76944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Network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222.111.33.0</a:t>
            </a:r>
          </a:p>
        </p:txBody>
      </p:sp>
      <p:sp>
        <p:nvSpPr>
          <p:cNvPr id="81" name="TextBox 80"/>
          <p:cNvSpPr txBox="1"/>
          <p:nvPr/>
        </p:nvSpPr>
        <p:spPr>
          <a:xfrm>
            <a:off x="9486896" y="3325404"/>
            <a:ext cx="1834156" cy="76944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Network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charset="0"/>
                <a:ea typeface="+mn-ea"/>
                <a:cs typeface="+mn-cs"/>
              </a:rPr>
              <a:t>221.222.44.0</a:t>
            </a:r>
          </a:p>
        </p:txBody>
      </p:sp>
      <p:sp>
        <p:nvSpPr>
          <p:cNvPr id="6" name="Rounded Rectangle 5"/>
          <p:cNvSpPr/>
          <p:nvPr/>
        </p:nvSpPr>
        <p:spPr>
          <a:xfrm>
            <a:off x="304800" y="3379204"/>
            <a:ext cx="3309692" cy="2667000"/>
          </a:xfrm>
          <a:prstGeom prst="roundRect">
            <a:avLst/>
          </a:prstGeom>
          <a:noFill/>
          <a:ln w="38100">
            <a:solidFill>
              <a:srgbClr val="FF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53" name="Rounded Rectangle 52"/>
          <p:cNvSpPr/>
          <p:nvPr/>
        </p:nvSpPr>
        <p:spPr>
          <a:xfrm>
            <a:off x="8594702" y="3379204"/>
            <a:ext cx="3309692" cy="266700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3221348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ETC3">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ompelte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mpelt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mpelte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mpelte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mpelte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mpelte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mpelte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mpelte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ETC3" id="{4ED3C8D7-C1EC-42CF-85C3-D953ACCC8E43}" vid="{A81C43FC-DBC1-4309-8DD2-13A46C896E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A54F6403E572429998B99665D40456" ma:contentTypeVersion="6" ma:contentTypeDescription="Create a new document." ma:contentTypeScope="" ma:versionID="bb76d14061c9ff99c33aa65d087be1e3">
  <xsd:schema xmlns:xsd="http://www.w3.org/2001/XMLSchema" xmlns:xs="http://www.w3.org/2001/XMLSchema" xmlns:p="http://schemas.microsoft.com/office/2006/metadata/properties" xmlns:ns2="a40a23a7-63a9-40c1-b7b3-7538f0dcfc05" xmlns:ns3="d69bc91a-6595-44e8-9db7-05a291bd92d9" targetNamespace="http://schemas.microsoft.com/office/2006/metadata/properties" ma:root="true" ma:fieldsID="34734150951e5e9540514f9c8e275750" ns2:_="" ns3:_="">
    <xsd:import namespace="a40a23a7-63a9-40c1-b7b3-7538f0dcfc05"/>
    <xsd:import namespace="d69bc91a-6595-44e8-9db7-05a291bd92d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0a23a7-63a9-40c1-b7b3-7538f0dcfc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9bc91a-6595-44e8-9db7-05a291bd92d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E62ACF-7802-4C51-BA0A-8269B63D9E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0a23a7-63a9-40c1-b7b3-7538f0dcfc05"/>
    <ds:schemaRef ds:uri="d69bc91a-6595-44e8-9db7-05a291bd92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6781C9-5615-4FB0-8CF9-D031B58F5C14}">
  <ds:schemaRefs>
    <ds:schemaRef ds:uri="http://schemas.microsoft.com/sharepoint/v3/contenttype/forms"/>
  </ds:schemaRefs>
</ds:datastoreItem>
</file>

<file path=customXml/itemProps3.xml><?xml version="1.0" encoding="utf-8"?>
<ds:datastoreItem xmlns:ds="http://schemas.openxmlformats.org/officeDocument/2006/customXml" ds:itemID="{27E8E457-6874-45A6-B50E-44658AB347BB}">
  <ds:schemaRefs>
    <ds:schemaRef ds:uri="http://schemas.microsoft.com/office/2006/documentManagement/types"/>
    <ds:schemaRef ds:uri="http://schemas.openxmlformats.org/package/2006/metadata/core-properties"/>
    <ds:schemaRef ds:uri="http://schemas.microsoft.com/office/2006/metadata/properties"/>
    <ds:schemaRef ds:uri="94bb8c4e-b7db-4e6e-a551-13db69c17e1b"/>
    <ds:schemaRef ds:uri="http://purl.org/dc/terms/"/>
    <ds:schemaRef ds:uri="3c3230fe-fca9-46e7-af6c-57b1a8f623a0"/>
    <ds:schemaRef ds:uri="http://purl.org/dc/dcmitype/"/>
    <ds:schemaRef ds:uri="http://purl.org/dc/elements/1.1/"/>
    <ds:schemaRef ds:uri="http://www.w3.org/XML/1998/namespace"/>
    <ds:schemaRef ds:uri="bac4e3eb-747f-43bc-bf10-c1bbb893ecac"/>
    <ds:schemaRef ds:uri="http://schemas.microsoft.com/office/infopath/2007/PartnerControls"/>
  </ds:schemaRefs>
</ds:datastoreItem>
</file>

<file path=docMetadata/LabelInfo.xml><?xml version="1.0" encoding="utf-8"?>
<clbl:labelList xmlns:clbl="http://schemas.microsoft.com/office/2020/mipLabelMetadata">
  <clbl:label id="{8331b18d-2d87-48ef-a35f-ac8818ebf9b4}" enabled="0" method="" siteId="{8331b18d-2d87-48ef-a35f-ac8818ebf9b4}" removed="1"/>
</clbl:labelList>
</file>

<file path=docProps/app.xml><?xml version="1.0" encoding="utf-8"?>
<Properties xmlns="http://schemas.openxmlformats.org/officeDocument/2006/extended-properties" xmlns:vt="http://schemas.openxmlformats.org/officeDocument/2006/docPropsVTypes">
  <TotalTime>1801</TotalTime>
  <Words>23016</Words>
  <Application>Microsoft Office PowerPoint</Application>
  <PresentationFormat>Widescreen</PresentationFormat>
  <Paragraphs>2719</Paragraphs>
  <Slides>82</Slides>
  <Notes>82</Notes>
  <HiddenSlides>0</HiddenSlides>
  <MMClips>0</MMClips>
  <ScaleCrop>false</ScaleCrop>
  <HeadingPairs>
    <vt:vector size="4" baseType="variant">
      <vt:variant>
        <vt:lpstr>Theme</vt:lpstr>
      </vt:variant>
      <vt:variant>
        <vt:i4>2</vt:i4>
      </vt:variant>
      <vt:variant>
        <vt:lpstr>Slide Titles</vt:lpstr>
      </vt:variant>
      <vt:variant>
        <vt:i4>82</vt:i4>
      </vt:variant>
    </vt:vector>
  </HeadingPairs>
  <TitlesOfParts>
    <vt:vector size="84" baseType="lpstr">
      <vt:lpstr>Office Theme</vt:lpstr>
      <vt:lpstr>AETC3</vt:lpstr>
      <vt:lpstr>Overview Objective 3</vt:lpstr>
      <vt:lpstr>Boolean Logic</vt:lpstr>
      <vt:lpstr>IP Management Organizations </vt:lpstr>
      <vt:lpstr>IP Management Organizations</vt:lpstr>
      <vt:lpstr>IP Management Organizations</vt:lpstr>
      <vt:lpstr>IP Addressing</vt:lpstr>
      <vt:lpstr>IPv4 Structure</vt:lpstr>
      <vt:lpstr>IPv4 Logic</vt:lpstr>
      <vt:lpstr>Network and Host Addressing</vt:lpstr>
      <vt:lpstr>IPv6</vt:lpstr>
      <vt:lpstr>IPv6 Notation</vt:lpstr>
      <vt:lpstr>IPv6 Characteristics</vt:lpstr>
      <vt:lpstr>IPv4 Vs. IPv6</vt:lpstr>
      <vt:lpstr>Classful IP Addressing</vt:lpstr>
      <vt:lpstr>Classful IP Addressing</vt:lpstr>
      <vt:lpstr>Private IP Addressing</vt:lpstr>
      <vt:lpstr>Special Purpose IP Addressing</vt:lpstr>
      <vt:lpstr>Classful IP Addressing</vt:lpstr>
      <vt:lpstr>Classful IP Addressing</vt:lpstr>
      <vt:lpstr>Classful IP Addressing</vt:lpstr>
      <vt:lpstr>IP Addressing</vt:lpstr>
      <vt:lpstr>IP Addressing</vt:lpstr>
      <vt:lpstr>Subnet Mask</vt:lpstr>
      <vt:lpstr>Subnet Mask</vt:lpstr>
      <vt:lpstr>Subnet Mask</vt:lpstr>
      <vt:lpstr>Subnetting</vt:lpstr>
      <vt:lpstr>Subnetting</vt:lpstr>
      <vt:lpstr>Subnetting</vt:lpstr>
      <vt:lpstr>Subnetting</vt:lpstr>
      <vt:lpstr>How Many Subnets?</vt:lpstr>
      <vt:lpstr>Subnetting</vt:lpstr>
      <vt:lpstr>How Many Hosts?</vt:lpstr>
      <vt:lpstr>Subnetting</vt:lpstr>
      <vt:lpstr>Subnetting</vt:lpstr>
      <vt:lpstr>Subnetting</vt:lpstr>
      <vt:lpstr>Subnetting</vt:lpstr>
      <vt:lpstr>Subnetting</vt:lpstr>
      <vt:lpstr>Subnetting</vt:lpstr>
      <vt:lpstr>Octet Of Interest (OOI)</vt:lpstr>
      <vt:lpstr>Subnet Mask</vt:lpstr>
      <vt:lpstr>Subnetting Exercise 3</vt:lpstr>
      <vt:lpstr>CIDR Notation</vt:lpstr>
      <vt:lpstr>Classful vs Classless</vt:lpstr>
      <vt:lpstr>IP Address Relationships</vt:lpstr>
      <vt:lpstr>Subnet ID</vt:lpstr>
      <vt:lpstr>Subnet ID</vt:lpstr>
      <vt:lpstr>Subnet ID</vt:lpstr>
      <vt:lpstr>Subnet ID</vt:lpstr>
      <vt:lpstr>Class C: 2 Bit Mask /26</vt:lpstr>
      <vt:lpstr>Class C: 2 Bit Mask /26</vt:lpstr>
      <vt:lpstr>Subnetting</vt:lpstr>
      <vt:lpstr>IP Address Allocation</vt:lpstr>
      <vt:lpstr>Subnetting</vt:lpstr>
      <vt:lpstr>How Many Hosts?</vt:lpstr>
      <vt:lpstr>How Many Hosts?</vt:lpstr>
      <vt:lpstr>First and Last Host</vt:lpstr>
      <vt:lpstr>Subnetting</vt:lpstr>
      <vt:lpstr>Subnetting</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Putting It All Together</vt:lpstr>
      <vt:lpstr>Network Address Translation (NAT)</vt:lpstr>
      <vt:lpstr>Port Address Translation (PAT)</vt:lpstr>
      <vt:lpstr>Variable Length Subnet Mask (VLSM)</vt:lpstr>
      <vt:lpstr>Variable Length Subnet Mask (VLSM)</vt:lpstr>
      <vt:lpstr>Variable Length Subnet Mask (VLSM)</vt:lpstr>
      <vt:lpstr>Variable Length Subnet Mask (VLSM)</vt:lpstr>
      <vt:lpstr>VLSM Group Exercise</vt:lpstr>
      <vt:lpstr>IP addresses</vt:lpstr>
      <vt:lpstr>Student Individual Assistance</vt:lpstr>
      <vt:lpstr>Summary Objective 3</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Objective 3</dc:title>
  <dc:creator>QUINTON</dc:creator>
  <cp:lastModifiedBy>ANDREAS, JESSICA E Capt USAF AETC 333 TRS/UMA</cp:lastModifiedBy>
  <cp:revision>9</cp:revision>
  <dcterms:created xsi:type="dcterms:W3CDTF">2022-10-12T11:09:38Z</dcterms:created>
  <dcterms:modified xsi:type="dcterms:W3CDTF">2024-06-16T18:09:07Z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0x01010089A54F6403E572429998B99665D40456</vt:lpwstr>
  </property>
  <property fmtid="{D5CDD505-2E9C-101B-9397-08002B2CF9AE}" pid="3" name="MediaServiceImageTags">
    <vt:lpwstr/>
  </property>
</Properties>
</file>